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</p:sldIdLst>
  <p:sldSz cy="5143500" cx="9144000"/>
  <p:notesSz cx="6858000" cy="9144000"/>
  <p:embeddedFontLst>
    <p:embeddedFont>
      <p:font typeface="Inria Sans"/>
      <p:regular r:id="rId150"/>
      <p:bold r:id="rId151"/>
      <p:italic r:id="rId152"/>
      <p:boldItalic r:id="rId153"/>
    </p:embeddedFont>
    <p:embeddedFont>
      <p:font typeface="Saira SemiCondensed Medium"/>
      <p:regular r:id="rId154"/>
      <p:bold r:id="rId155"/>
    </p:embeddedFont>
    <p:embeddedFont>
      <p:font typeface="Montserrat"/>
      <p:regular r:id="rId156"/>
      <p:bold r:id="rId157"/>
      <p:italic r:id="rId158"/>
      <p:boldItalic r:id="rId159"/>
    </p:embeddedFont>
    <p:embeddedFont>
      <p:font typeface="Titillium Web"/>
      <p:regular r:id="rId160"/>
      <p:bold r:id="rId161"/>
      <p:italic r:id="rId162"/>
      <p:boldItalic r:id="rId163"/>
    </p:embeddedFont>
    <p:embeddedFont>
      <p:font typeface="Saira Semi Condensed"/>
      <p:regular r:id="rId164"/>
      <p:bold r:id="rId165"/>
    </p:embeddedFont>
    <p:embeddedFont>
      <p:font typeface="Inria Sans Light"/>
      <p:regular r:id="rId166"/>
      <p:bold r:id="rId167"/>
      <p:italic r:id="rId168"/>
      <p:boldItalic r:id="rId1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0" roundtripDataSignature="AMtx7mh4utXHsjS7L+DrzRWe8zgnFeVQ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42" Type="http://schemas.openxmlformats.org/officeDocument/2006/relationships/slide" Target="slides/slide38.xml"/><Relationship Id="rId21" Type="http://schemas.openxmlformats.org/officeDocument/2006/relationships/slide" Target="slides/slide17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63" Type="http://schemas.openxmlformats.org/officeDocument/2006/relationships/slide" Target="slides/slide59.xml"/><Relationship Id="rId159" Type="http://schemas.openxmlformats.org/officeDocument/2006/relationships/font" Target="fonts/Montserrat-boldItalic.fntdata"/><Relationship Id="rId170" Type="http://customschemas.google.com/relationships/presentationmetadata" Target="metadata"/><Relationship Id="rId107" Type="http://schemas.openxmlformats.org/officeDocument/2006/relationships/slide" Target="slides/slide103.xml"/><Relationship Id="rId32" Type="http://schemas.openxmlformats.org/officeDocument/2006/relationships/slide" Target="slides/slide28.xml"/><Relationship Id="rId128" Type="http://schemas.openxmlformats.org/officeDocument/2006/relationships/slide" Target="slides/slide124.xml"/><Relationship Id="rId11" Type="http://schemas.openxmlformats.org/officeDocument/2006/relationships/slide" Target="slides/slide7.xml"/><Relationship Id="rId149" Type="http://schemas.openxmlformats.org/officeDocument/2006/relationships/slide" Target="slides/slide145.xml"/><Relationship Id="rId74" Type="http://schemas.openxmlformats.org/officeDocument/2006/relationships/slide" Target="slides/slide70.xml"/><Relationship Id="rId53" Type="http://schemas.openxmlformats.org/officeDocument/2006/relationships/slide" Target="slides/slide49.xml"/><Relationship Id="rId95" Type="http://schemas.openxmlformats.org/officeDocument/2006/relationships/slide" Target="slides/slide91.xml"/><Relationship Id="rId5" Type="http://schemas.openxmlformats.org/officeDocument/2006/relationships/slide" Target="slides/slide1.xml"/><Relationship Id="rId160" Type="http://schemas.openxmlformats.org/officeDocument/2006/relationships/font" Target="fonts/TitilliumWeb-regular.fntdata"/><Relationship Id="rId43" Type="http://schemas.openxmlformats.org/officeDocument/2006/relationships/slide" Target="slides/slide39.xml"/><Relationship Id="rId22" Type="http://schemas.openxmlformats.org/officeDocument/2006/relationships/slide" Target="slides/slide18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64" Type="http://schemas.openxmlformats.org/officeDocument/2006/relationships/slide" Target="slides/slide60.xml"/><Relationship Id="rId85" Type="http://schemas.openxmlformats.org/officeDocument/2006/relationships/slide" Target="slides/slide81.xml"/><Relationship Id="rId150" Type="http://schemas.openxmlformats.org/officeDocument/2006/relationships/font" Target="fonts/InriaSans-regular.fntdata"/><Relationship Id="rId171" Type="http://schemas.openxmlformats.org/officeDocument/2006/relationships/customXml" Target="../customXml/item1.xml"/><Relationship Id="rId108" Type="http://schemas.openxmlformats.org/officeDocument/2006/relationships/slide" Target="slides/slide104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12" Type="http://schemas.openxmlformats.org/officeDocument/2006/relationships/slide" Target="slides/slide8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75" Type="http://schemas.openxmlformats.org/officeDocument/2006/relationships/slide" Target="slides/slide71.xml"/><Relationship Id="rId161" Type="http://schemas.openxmlformats.org/officeDocument/2006/relationships/font" Target="fonts/TitilliumWeb-bold.fntdata"/><Relationship Id="rId54" Type="http://schemas.openxmlformats.org/officeDocument/2006/relationships/slide" Target="slides/slide50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49" Type="http://schemas.openxmlformats.org/officeDocument/2006/relationships/slide" Target="slides/slide45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19" Type="http://schemas.openxmlformats.org/officeDocument/2006/relationships/slide" Target="slides/slide115.xml"/><Relationship Id="rId114" Type="http://schemas.openxmlformats.org/officeDocument/2006/relationships/slide" Target="slides/slide110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81" Type="http://schemas.openxmlformats.org/officeDocument/2006/relationships/slide" Target="slides/slide77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65" Type="http://schemas.openxmlformats.org/officeDocument/2006/relationships/slide" Target="slides/slide61.xml"/><Relationship Id="rId60" Type="http://schemas.openxmlformats.org/officeDocument/2006/relationships/slide" Target="slides/slide56.xml"/><Relationship Id="rId151" Type="http://schemas.openxmlformats.org/officeDocument/2006/relationships/font" Target="fonts/InriaSans-bold.fntdata"/><Relationship Id="rId156" Type="http://schemas.openxmlformats.org/officeDocument/2006/relationships/font" Target="fonts/Montserrat-regular.fntdata"/><Relationship Id="rId172" Type="http://schemas.openxmlformats.org/officeDocument/2006/relationships/customXml" Target="../customXml/item2.xml"/><Relationship Id="rId109" Type="http://schemas.openxmlformats.org/officeDocument/2006/relationships/slide" Target="slides/slide105.xml"/><Relationship Id="rId39" Type="http://schemas.openxmlformats.org/officeDocument/2006/relationships/slide" Target="slides/slide3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104" Type="http://schemas.openxmlformats.org/officeDocument/2006/relationships/slide" Target="slides/slide100.xml"/><Relationship Id="rId34" Type="http://schemas.openxmlformats.org/officeDocument/2006/relationships/slide" Target="slides/slide3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97" Type="http://schemas.openxmlformats.org/officeDocument/2006/relationships/slide" Target="slides/slide93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6" Type="http://schemas.openxmlformats.org/officeDocument/2006/relationships/slide" Target="slides/slide72.xml"/><Relationship Id="rId167" Type="http://schemas.openxmlformats.org/officeDocument/2006/relationships/font" Target="fonts/InriaSansLight-bold.fntdata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92" Type="http://schemas.openxmlformats.org/officeDocument/2006/relationships/slide" Target="slides/slide88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162" Type="http://schemas.openxmlformats.org/officeDocument/2006/relationships/font" Target="fonts/TitilliumWeb-italic.fntdata"/><Relationship Id="rId29" Type="http://schemas.openxmlformats.org/officeDocument/2006/relationships/slide" Target="slides/slide25.xml"/><Relationship Id="rId2" Type="http://schemas.openxmlformats.org/officeDocument/2006/relationships/presProps" Target="presProps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24" Type="http://schemas.openxmlformats.org/officeDocument/2006/relationships/slide" Target="slides/slide20.xml"/><Relationship Id="rId115" Type="http://schemas.openxmlformats.org/officeDocument/2006/relationships/slide" Target="slides/slide111.xml"/><Relationship Id="rId110" Type="http://schemas.openxmlformats.org/officeDocument/2006/relationships/slide" Target="slides/slide106.xml"/><Relationship Id="rId87" Type="http://schemas.openxmlformats.org/officeDocument/2006/relationships/slide" Target="slides/slide83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6" Type="http://schemas.openxmlformats.org/officeDocument/2006/relationships/slide" Target="slides/slide62.xml"/><Relationship Id="rId157" Type="http://schemas.openxmlformats.org/officeDocument/2006/relationships/font" Target="fonts/Montserrat-bold.fntdata"/><Relationship Id="rId82" Type="http://schemas.openxmlformats.org/officeDocument/2006/relationships/slide" Target="slides/slide78.xml"/><Relationship Id="rId61" Type="http://schemas.openxmlformats.org/officeDocument/2006/relationships/slide" Target="slides/slide57.xml"/><Relationship Id="rId152" Type="http://schemas.openxmlformats.org/officeDocument/2006/relationships/font" Target="fonts/InriaSans-italic.fntdata"/><Relationship Id="rId173" Type="http://schemas.openxmlformats.org/officeDocument/2006/relationships/customXml" Target="../customXml/item3.xml"/><Relationship Id="rId19" Type="http://schemas.openxmlformats.org/officeDocument/2006/relationships/slide" Target="slides/slide15.xml"/><Relationship Id="rId105" Type="http://schemas.openxmlformats.org/officeDocument/2006/relationships/slide" Target="slides/slide101.xml"/><Relationship Id="rId100" Type="http://schemas.openxmlformats.org/officeDocument/2006/relationships/slide" Target="slides/slide96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126" Type="http://schemas.openxmlformats.org/officeDocument/2006/relationships/slide" Target="slides/slide122.xml"/><Relationship Id="rId14" Type="http://schemas.openxmlformats.org/officeDocument/2006/relationships/slide" Target="slides/slide10.xml"/><Relationship Id="rId147" Type="http://schemas.openxmlformats.org/officeDocument/2006/relationships/slide" Target="slides/slide143.xml"/><Relationship Id="rId77" Type="http://schemas.openxmlformats.org/officeDocument/2006/relationships/slide" Target="slides/slide73.xml"/><Relationship Id="rId168" Type="http://schemas.openxmlformats.org/officeDocument/2006/relationships/font" Target="fonts/InriaSansLight-italic.fntdata"/><Relationship Id="rId56" Type="http://schemas.openxmlformats.org/officeDocument/2006/relationships/slide" Target="slides/slide52.xml"/><Relationship Id="rId121" Type="http://schemas.openxmlformats.org/officeDocument/2006/relationships/slide" Target="slides/slide117.xml"/><Relationship Id="rId98" Type="http://schemas.openxmlformats.org/officeDocument/2006/relationships/slide" Target="slides/slide94.xml"/><Relationship Id="rId93" Type="http://schemas.openxmlformats.org/officeDocument/2006/relationships/slide" Target="slides/slide89.xml"/><Relationship Id="rId142" Type="http://schemas.openxmlformats.org/officeDocument/2006/relationships/slide" Target="slides/slide138.xml"/><Relationship Id="rId8" Type="http://schemas.openxmlformats.org/officeDocument/2006/relationships/slide" Target="slides/slide4.xml"/><Relationship Id="rId72" Type="http://schemas.openxmlformats.org/officeDocument/2006/relationships/slide" Target="slides/slide68.xml"/><Relationship Id="rId163" Type="http://schemas.openxmlformats.org/officeDocument/2006/relationships/font" Target="fonts/TitilliumWeb-boldItalic.fntdata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Relationship Id="rId46" Type="http://schemas.openxmlformats.org/officeDocument/2006/relationships/slide" Target="slides/slide42.xml"/><Relationship Id="rId25" Type="http://schemas.openxmlformats.org/officeDocument/2006/relationships/slide" Target="slides/slide2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67" Type="http://schemas.openxmlformats.org/officeDocument/2006/relationships/slide" Target="slides/slide63.xml"/><Relationship Id="rId158" Type="http://schemas.openxmlformats.org/officeDocument/2006/relationships/font" Target="fonts/Montserrat-italic.fntdata"/><Relationship Id="rId41" Type="http://schemas.openxmlformats.org/officeDocument/2006/relationships/slide" Target="slides/slide37.xml"/><Relationship Id="rId20" Type="http://schemas.openxmlformats.org/officeDocument/2006/relationships/slide" Target="slides/slide16.xml"/><Relationship Id="rId111" Type="http://schemas.openxmlformats.org/officeDocument/2006/relationships/slide" Target="slides/slide107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32" Type="http://schemas.openxmlformats.org/officeDocument/2006/relationships/slide" Target="slides/slide128.xml"/><Relationship Id="rId62" Type="http://schemas.openxmlformats.org/officeDocument/2006/relationships/slide" Target="slides/slide58.xml"/><Relationship Id="rId153" Type="http://schemas.openxmlformats.org/officeDocument/2006/relationships/font" Target="fonts/InriaSans-boldItalic.fntdata"/><Relationship Id="rId106" Type="http://schemas.openxmlformats.org/officeDocument/2006/relationships/slide" Target="slides/slide102.xml"/><Relationship Id="rId36" Type="http://schemas.openxmlformats.org/officeDocument/2006/relationships/slide" Target="slides/slide32.xml"/><Relationship Id="rId127" Type="http://schemas.openxmlformats.org/officeDocument/2006/relationships/slide" Target="slides/slide123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101" Type="http://schemas.openxmlformats.org/officeDocument/2006/relationships/slide" Target="slides/slide97.xml"/><Relationship Id="rId31" Type="http://schemas.openxmlformats.org/officeDocument/2006/relationships/slide" Target="slides/slide27.xml"/><Relationship Id="rId122" Type="http://schemas.openxmlformats.org/officeDocument/2006/relationships/slide" Target="slides/slide118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148" Type="http://schemas.openxmlformats.org/officeDocument/2006/relationships/slide" Target="slides/slide144.xml"/><Relationship Id="rId143" Type="http://schemas.openxmlformats.org/officeDocument/2006/relationships/slide" Target="slides/slide139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164" Type="http://schemas.openxmlformats.org/officeDocument/2006/relationships/font" Target="fonts/SairaSemiCondensed-regular.fntdata"/><Relationship Id="rId169" Type="http://schemas.openxmlformats.org/officeDocument/2006/relationships/font" Target="fonts/InriaSansLight-boldItalic.fntdata"/><Relationship Id="rId52" Type="http://schemas.openxmlformats.org/officeDocument/2006/relationships/slide" Target="slides/slide48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112" Type="http://schemas.openxmlformats.org/officeDocument/2006/relationships/slide" Target="slides/slide108.xml"/><Relationship Id="rId89" Type="http://schemas.openxmlformats.org/officeDocument/2006/relationships/slide" Target="slides/slide85.xml"/><Relationship Id="rId133" Type="http://schemas.openxmlformats.org/officeDocument/2006/relationships/slide" Target="slides/slide129.xml"/><Relationship Id="rId68" Type="http://schemas.openxmlformats.org/officeDocument/2006/relationships/slide" Target="slides/slide64.xml"/><Relationship Id="rId154" Type="http://schemas.openxmlformats.org/officeDocument/2006/relationships/font" Target="fonts/SairaSemiCondensedMedium-regular.fntdata"/><Relationship Id="rId16" Type="http://schemas.openxmlformats.org/officeDocument/2006/relationships/slide" Target="slides/slide12.xml"/><Relationship Id="rId102" Type="http://schemas.openxmlformats.org/officeDocument/2006/relationships/slide" Target="slides/slide98.xml"/><Relationship Id="rId37" Type="http://schemas.openxmlformats.org/officeDocument/2006/relationships/slide" Target="slides/slide33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79" Type="http://schemas.openxmlformats.org/officeDocument/2006/relationships/slide" Target="slides/slide75.xml"/><Relationship Id="rId58" Type="http://schemas.openxmlformats.org/officeDocument/2006/relationships/slide" Target="slides/slide54.xml"/><Relationship Id="rId90" Type="http://schemas.openxmlformats.org/officeDocument/2006/relationships/slide" Target="slides/slide86.xml"/><Relationship Id="rId165" Type="http://schemas.openxmlformats.org/officeDocument/2006/relationships/font" Target="fonts/SairaSemiCondensed-bold.fntdata"/><Relationship Id="rId48" Type="http://schemas.openxmlformats.org/officeDocument/2006/relationships/slide" Target="slides/slide44.xml"/><Relationship Id="rId27" Type="http://schemas.openxmlformats.org/officeDocument/2006/relationships/slide" Target="slides/slide23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155" Type="http://schemas.openxmlformats.org/officeDocument/2006/relationships/font" Target="fonts/SairaSemiCondensedMedium-bold.fntdata"/><Relationship Id="rId103" Type="http://schemas.openxmlformats.org/officeDocument/2006/relationships/slide" Target="slides/slide99.xml"/><Relationship Id="rId38" Type="http://schemas.openxmlformats.org/officeDocument/2006/relationships/slide" Target="slides/slide34.xml"/><Relationship Id="rId124" Type="http://schemas.openxmlformats.org/officeDocument/2006/relationships/slide" Target="slides/slide12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70" Type="http://schemas.openxmlformats.org/officeDocument/2006/relationships/slide" Target="slides/slide66.xml"/><Relationship Id="rId166" Type="http://schemas.openxmlformats.org/officeDocument/2006/relationships/font" Target="fonts/InriaSans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373f13c0e_0_3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5373f13c0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995015d741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g995015d74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995015d741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g995015d74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95015d741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g995015d74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995015d741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g995015d74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995015d741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995015d74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995015d741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g995015d74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95015d741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g995015d74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995015d741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3" name="Google Shape;1003;g995015d74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95015d741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g995015d74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38b2ab6d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9938b2ab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995015d741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g995015d74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995015d741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g995015d74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95015d741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g995015d74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373f13c0e_0_2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g5373f13c0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995015d741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g995015d74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995015d741_0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995015d74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995015d741_0_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995015d74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995015d741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g995015d74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95015d741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g995015d74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5015d741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995015d74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995015d741_0_2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g995015d74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995015d741_0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g995015d74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995015d741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g995015d74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9e55a154bd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g9e55a154b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e55a154b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g9e55a154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9e55a154bd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g9e55a154b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e55a154bd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g9e55a154b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9e55a154bd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8" name="Google Shape;1138;g9e55a154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9e55a154bd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5" name="Google Shape;1145;g9e55a154b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9e55a154bd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2" name="Google Shape;1152;g9e55a154b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86b420fa1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986b420fa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9e55a154bd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g9e55a154b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9e55a154bd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6" name="Google Shape;1166;g9e55a154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9e55a154bd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g9e55a154b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9e55a154bd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g9e55a154b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9e55a154bd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g9e55a154b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9e55a154bd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9e55a154b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9e55a154bd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g9e55a154b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9e55a154bd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g9e55a154b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9e55a154bd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g9e55a154b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995015d741_0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g995015d74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86b420fa1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986b420fa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995015d741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9" name="Google Shape;1229;g995015d74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9e55a154bd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6" name="Google Shape;1236;g9e55a154b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9e55a154bd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3" name="Google Shape;1243;g9e55a154b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0" name="Google Shape;12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9" name="Google Shape;12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986b420fa1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g986b420f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86b420fa1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986b420fa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86b420fa1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986b420fa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86b420fa1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986b420fa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86b420fa1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986b420fa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9938b2ab6d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9938b2ab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86b420fa1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986b420fa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86b420fa1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986b420fa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86b420fa1_0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986b420fa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860e9e5f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9860e9e5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860e9e5ff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9860e9e5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860e9e5ff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9860e9e5f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8f6514b95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98f6514b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8f6514b9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98f6514b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860e9e5ff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9860e9e5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860e9e5ff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9860e9e5f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860e9e5ff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9860e9e5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373f13c0e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5373f13c0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86b420fa1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986b420fa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96b2cf696b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96b2cf696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b2cf696b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96b2cf69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373f13c0e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5373f13c0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9860e9e5ff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9860e9e5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373f13c0e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5373f13c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373f13c0e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5373f13c0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373f13c0e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5373f13c0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938b2ab6d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9938b2ab6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373f13c0e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5373f13c0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9938b2ab6d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9938b2ab6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373f13c0e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5373f13c0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373f13c0e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5373f13c0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373f13c0e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5373f13c0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373f13c0e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5373f13c0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373f13c0e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5373f13c0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373f13c0e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5373f13c0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373f13c0e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5373f13c0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373f13c0e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5373f13c0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373f13c0e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5373f13c0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373f13c0e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5373f13c0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373f13c0e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5373f13c0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373f13c0e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5373f13c0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373f13c0e_0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5373f13c0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373f13c0e_0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5373f13c0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373f13c0e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5373f13c0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373f13c0e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5373f13c0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938b2ab6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9938b2ab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373f13c0e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5373f13c0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373f13c0e_0_1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5373f13c0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373f13c0e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5373f13c0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373f13c0e_0_2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5373f13c0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373f13c0e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5373f13c0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373f13c0e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5373f13c0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373f13c0e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5373f13c0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373f13c0e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5373f13c0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5373f13c0e_0_2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5373f13c0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373f13c0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5373f13c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373f13c0e_0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g5373f13c0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5373f13c0e_0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5373f13c0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373f13c0e_0_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5373f13c0e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5373f13c0e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5373f13c0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99532d2d3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99532d2d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373f13c0e_0_2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5373f13c0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5373f13c0e_0_2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5373f13c0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373f13c0e_0_2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5373f13c0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373f13c0e_0_2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5373f13c0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373f13c0e_0_3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5373f13c0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995015d741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995015d74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5373f13c0e_0_2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5373f13c0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373f13c0e_0_3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5373f13c0e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373f13c0e_0_3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5373f13c0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5373f13c0e_0_3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5373f13c0e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5373f13c0e_0_3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5373f13c0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5373f13c0e_0_3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5373f13c0e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373f13c0e_0_3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g5373f13c0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373f13c0e_0_3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g5373f13c0e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373f13c0e_0_3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5373f13c0e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86b420fa1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986b420fa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373f13c0e_0_3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g5373f13c0e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373f13c0e_0_3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g5373f13c0e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5373f13c0e_0_3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g5373f13c0e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373f13c0e_0_3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5373f13c0e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995015d741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g995015d7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95015d741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g995015d7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995015d741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g995015d7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995015d741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g995015d74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995015d74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g995015d7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995015d741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995015d7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1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31"/>
            <p:cNvSpPr/>
            <p:nvPr/>
          </p:nvSpPr>
          <p:spPr>
            <a:xfrm>
              <a:off x="7804386" y="3246725"/>
              <a:ext cx="1339607" cy="1788411"/>
            </a:xfrm>
            <a:custGeom>
              <a:rect b="b" l="l" r="r" t="t"/>
              <a:pathLst>
                <a:path extrusionOk="0" h="17087" w="12799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1"/>
            <p:cNvSpPr/>
            <p:nvPr/>
          </p:nvSpPr>
          <p:spPr>
            <a:xfrm>
              <a:off x="6075625" y="4536204"/>
              <a:ext cx="787081" cy="607266"/>
            </a:xfrm>
            <a:custGeom>
              <a:rect b="b" l="l" r="r" t="t"/>
              <a:pathLst>
                <a:path extrusionOk="0" h="5802" w="752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1"/>
            <p:cNvSpPr/>
            <p:nvPr/>
          </p:nvSpPr>
          <p:spPr>
            <a:xfrm>
              <a:off x="0" y="0"/>
              <a:ext cx="3388529" cy="5074369"/>
            </a:xfrm>
            <a:custGeom>
              <a:rect b="b" l="l" r="r" t="t"/>
              <a:pathLst>
                <a:path extrusionOk="0" h="48482" w="32375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1"/>
            <p:cNvSpPr/>
            <p:nvPr/>
          </p:nvSpPr>
          <p:spPr>
            <a:xfrm>
              <a:off x="7809200" y="0"/>
              <a:ext cx="543002" cy="408403"/>
            </a:xfrm>
            <a:custGeom>
              <a:rect b="b" l="l" r="r" t="t"/>
              <a:pathLst>
                <a:path extrusionOk="0" h="3902" w="5188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1"/>
            <p:cNvSpPr/>
            <p:nvPr/>
          </p:nvSpPr>
          <p:spPr>
            <a:xfrm>
              <a:off x="6814982" y="0"/>
              <a:ext cx="546665" cy="408403"/>
            </a:xfrm>
            <a:custGeom>
              <a:rect b="b" l="l" r="r" t="t"/>
              <a:pathLst>
                <a:path extrusionOk="0" h="3902" w="5223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/>
            <p:nvPr/>
          </p:nvSpPr>
          <p:spPr>
            <a:xfrm>
              <a:off x="1113118" y="4538507"/>
              <a:ext cx="1033567" cy="604964"/>
            </a:xfrm>
            <a:custGeom>
              <a:rect b="b" l="l" r="r" t="t"/>
              <a:pathLst>
                <a:path extrusionOk="0" h="5780" w="9875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1"/>
            <p:cNvSpPr/>
            <p:nvPr/>
          </p:nvSpPr>
          <p:spPr>
            <a:xfrm>
              <a:off x="3845621" y="4533797"/>
              <a:ext cx="1780038" cy="609674"/>
            </a:xfrm>
            <a:custGeom>
              <a:rect b="b" l="l" r="r" t="t"/>
              <a:pathLst>
                <a:path extrusionOk="0" h="5825" w="17007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1"/>
            <p:cNvSpPr/>
            <p:nvPr/>
          </p:nvSpPr>
          <p:spPr>
            <a:xfrm>
              <a:off x="8300919" y="0"/>
              <a:ext cx="843077" cy="1293031"/>
            </a:xfrm>
            <a:custGeom>
              <a:rect b="b" l="l" r="r" t="t"/>
              <a:pathLst>
                <a:path extrusionOk="0" h="12354" w="8055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1"/>
            <p:cNvSpPr/>
            <p:nvPr/>
          </p:nvSpPr>
          <p:spPr>
            <a:xfrm>
              <a:off x="8799755" y="3252691"/>
              <a:ext cx="344243" cy="619198"/>
            </a:xfrm>
            <a:custGeom>
              <a:rect b="b" l="l" r="r" t="t"/>
              <a:pathLst>
                <a:path extrusionOk="0" h="5916" w="3289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1"/>
            <p:cNvSpPr/>
            <p:nvPr/>
          </p:nvSpPr>
          <p:spPr>
            <a:xfrm>
              <a:off x="2489470" y="0"/>
              <a:ext cx="6654496" cy="5143447"/>
            </a:xfrm>
            <a:custGeom>
              <a:rect b="b" l="l" r="r" t="t"/>
              <a:pathLst>
                <a:path extrusionOk="0" h="49142" w="63579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9000">
                  <a:srgbClr val="FFFFFF">
                    <a:alpha val="45098"/>
                  </a:srgbClr>
                </a:gs>
                <a:gs pos="42000">
                  <a:srgbClr val="FFFFFF">
                    <a:alpha val="45098"/>
                  </a:srgbClr>
                </a:gs>
                <a:gs pos="100000">
                  <a:srgbClr val="FFFFFF">
                    <a:alpha val="45098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31"/>
          <p:cNvSpPr txBox="1"/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grpSp>
        <p:nvGrpSpPr>
          <p:cNvPr id="22" name="Google Shape;22;p31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31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32156"/>
                  </a:srgbClr>
                </a:gs>
                <a:gs pos="100000">
                  <a:srgbClr val="00FFEE">
                    <a:alpha val="3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1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rotWithShape="0" algn="bl">
                <a:schemeClr val="lt1">
                  <a:alpha val="5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4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40"/>
            <p:cNvSpPr/>
            <p:nvPr/>
          </p:nvSpPr>
          <p:spPr>
            <a:xfrm>
              <a:off x="7924791" y="0"/>
              <a:ext cx="1219243" cy="1859792"/>
            </a:xfrm>
            <a:custGeom>
              <a:rect b="b" l="l" r="r" t="t"/>
              <a:pathLst>
                <a:path extrusionOk="0" h="17769" w="11649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2156"/>
                  </a:srgbClr>
                </a:gs>
                <a:gs pos="9000">
                  <a:srgbClr val="FFFFFF">
                    <a:alpha val="32156"/>
                  </a:srgbClr>
                </a:gs>
                <a:gs pos="100000">
                  <a:srgbClr val="FFFFFF">
                    <a:alpha val="3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0"/>
            <p:cNvSpPr/>
            <p:nvPr/>
          </p:nvSpPr>
          <p:spPr>
            <a:xfrm>
              <a:off x="0" y="3394425"/>
              <a:ext cx="2268195" cy="1749057"/>
            </a:xfrm>
            <a:custGeom>
              <a:rect b="b" l="l" r="r" t="t"/>
              <a:pathLst>
                <a:path extrusionOk="0" h="16711" w="21671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0"/>
            <p:cNvSpPr/>
            <p:nvPr/>
          </p:nvSpPr>
          <p:spPr>
            <a:xfrm>
              <a:off x="8689168" y="0"/>
              <a:ext cx="7222" cy="105"/>
            </a:xfrm>
            <a:custGeom>
              <a:rect b="b" l="l" r="r" t="t"/>
              <a:pathLst>
                <a:path extrusionOk="0" h="1" w="69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0"/>
            <p:cNvSpPr/>
            <p:nvPr/>
          </p:nvSpPr>
          <p:spPr>
            <a:xfrm>
              <a:off x="6698419" y="0"/>
              <a:ext cx="20410" cy="2512"/>
            </a:xfrm>
            <a:custGeom>
              <a:rect b="b" l="l" r="r" t="t"/>
              <a:pathLst>
                <a:path extrusionOk="0" h="24" w="195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0"/>
            <p:cNvSpPr/>
            <p:nvPr/>
          </p:nvSpPr>
          <p:spPr>
            <a:xfrm>
              <a:off x="0" y="3397984"/>
              <a:ext cx="1020484" cy="615640"/>
            </a:xfrm>
            <a:custGeom>
              <a:rect b="b" l="l" r="r" t="t"/>
              <a:pathLst>
                <a:path extrusionOk="0" h="5882" w="975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0"/>
            <p:cNvSpPr/>
            <p:nvPr/>
          </p:nvSpPr>
          <p:spPr>
            <a:xfrm>
              <a:off x="6434137" y="0"/>
              <a:ext cx="540595" cy="577541"/>
            </a:xfrm>
            <a:custGeom>
              <a:rect b="b" l="l" r="r" t="t"/>
              <a:pathLst>
                <a:path extrusionOk="0" h="5518" w="5165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0"/>
            <p:cNvSpPr/>
            <p:nvPr/>
          </p:nvSpPr>
          <p:spPr>
            <a:xfrm>
              <a:off x="627473" y="4440981"/>
              <a:ext cx="790639" cy="702511"/>
            </a:xfrm>
            <a:custGeom>
              <a:rect b="b" l="l" r="r" t="t"/>
              <a:pathLst>
                <a:path extrusionOk="0" h="6712" w="7554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0"/>
            <p:cNvSpPr/>
            <p:nvPr/>
          </p:nvSpPr>
          <p:spPr>
            <a:xfrm>
              <a:off x="7567566" y="4871996"/>
              <a:ext cx="543107" cy="271501"/>
            </a:xfrm>
            <a:custGeom>
              <a:rect b="b" l="l" r="r" t="t"/>
              <a:pathLst>
                <a:path extrusionOk="0" h="2594" w="5189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0"/>
            <p:cNvSpPr/>
            <p:nvPr/>
          </p:nvSpPr>
          <p:spPr>
            <a:xfrm>
              <a:off x="8065253" y="4017084"/>
              <a:ext cx="1078782" cy="1126405"/>
            </a:xfrm>
            <a:custGeom>
              <a:rect b="b" l="l" r="r" t="t"/>
              <a:pathLst>
                <a:path extrusionOk="0" h="10762" w="10307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0"/>
            <p:cNvSpPr/>
            <p:nvPr/>
          </p:nvSpPr>
          <p:spPr>
            <a:xfrm>
              <a:off x="8067661" y="2296688"/>
              <a:ext cx="1076375" cy="1470543"/>
            </a:xfrm>
            <a:custGeom>
              <a:rect b="b" l="l" r="r" t="t"/>
              <a:pathLst>
                <a:path extrusionOk="0" h="14050" w="10284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0"/>
            <p:cNvSpPr/>
            <p:nvPr/>
          </p:nvSpPr>
          <p:spPr>
            <a:xfrm>
              <a:off x="0" y="2730110"/>
              <a:ext cx="1163351" cy="2328901"/>
            </a:xfrm>
            <a:custGeom>
              <a:rect b="b" l="l" r="r" t="t"/>
              <a:pathLst>
                <a:path extrusionOk="0" h="22251" w="11115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0"/>
            <p:cNvSpPr/>
            <p:nvPr/>
          </p:nvSpPr>
          <p:spPr>
            <a:xfrm>
              <a:off x="0" y="1004899"/>
              <a:ext cx="1414547" cy="1909822"/>
            </a:xfrm>
            <a:custGeom>
              <a:rect b="b" l="l" r="r" t="t"/>
              <a:pathLst>
                <a:path extrusionOk="0" h="18247" w="13515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>
              <a:off x="1127568" y="0"/>
              <a:ext cx="537036" cy="331055"/>
            </a:xfrm>
            <a:custGeom>
              <a:rect b="b" l="l" r="r" t="t"/>
              <a:pathLst>
                <a:path extrusionOk="0" h="3163" w="5131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>
              <a:off x="0" y="0"/>
              <a:ext cx="675194" cy="763217"/>
            </a:xfrm>
            <a:custGeom>
              <a:rect b="b" l="l" r="r" t="t"/>
              <a:pathLst>
                <a:path extrusionOk="0" h="7292" w="6451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4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0"/>
          <p:cNvSpPr txBox="1"/>
          <p:nvPr>
            <p:ph idx="1" type="body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90" name="Google Shape;190;p4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1" name="Google Shape;191;p40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92" name="Google Shape;192;p40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32156"/>
                  </a:srgbClr>
                </a:gs>
                <a:gs pos="100000">
                  <a:srgbClr val="00FFEE">
                    <a:alpha val="3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2"/>
          <p:cNvGrpSpPr/>
          <p:nvPr/>
        </p:nvGrpSpPr>
        <p:grpSpPr>
          <a:xfrm>
            <a:off x="0" y="0"/>
            <a:ext cx="9144037" cy="5143497"/>
            <a:chOff x="0" y="0"/>
            <a:chExt cx="9144037" cy="5143497"/>
          </a:xfrm>
        </p:grpSpPr>
        <p:sp>
          <p:nvSpPr>
            <p:cNvPr id="27" name="Google Shape;27;p32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2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2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2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2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2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2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2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2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470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2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2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4705"/>
                  </a:srgbClr>
                </a:gs>
                <a:gs pos="100000">
                  <a:srgbClr val="FFFFFF">
                    <a:alpha val="1058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32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" type="body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1" name="Google Shape;41;p32"/>
          <p:cNvSpPr txBox="1"/>
          <p:nvPr>
            <p:ph idx="2" type="body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2" name="Google Shape;42;p3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" name="Google Shape;43;p32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44" name="Google Shape;44;p32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32156"/>
                  </a:srgbClr>
                </a:gs>
                <a:gs pos="100000">
                  <a:srgbClr val="00FFEE">
                    <a:alpha val="3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3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48" name="Google Shape;48;p33"/>
            <p:cNvSpPr/>
            <p:nvPr/>
          </p:nvSpPr>
          <p:spPr>
            <a:xfrm>
              <a:off x="7924791" y="0"/>
              <a:ext cx="1219243" cy="1859792"/>
            </a:xfrm>
            <a:custGeom>
              <a:rect b="b" l="l" r="r" t="t"/>
              <a:pathLst>
                <a:path extrusionOk="0" h="17769" w="11649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2156"/>
                  </a:srgbClr>
                </a:gs>
                <a:gs pos="9000">
                  <a:srgbClr val="FFFFFF">
                    <a:alpha val="32156"/>
                  </a:srgbClr>
                </a:gs>
                <a:gs pos="100000">
                  <a:srgbClr val="FFFFFF">
                    <a:alpha val="3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3"/>
            <p:cNvSpPr/>
            <p:nvPr/>
          </p:nvSpPr>
          <p:spPr>
            <a:xfrm>
              <a:off x="0" y="3394425"/>
              <a:ext cx="2268195" cy="1749057"/>
            </a:xfrm>
            <a:custGeom>
              <a:rect b="b" l="l" r="r" t="t"/>
              <a:pathLst>
                <a:path extrusionOk="0" h="16711" w="21671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3"/>
            <p:cNvSpPr/>
            <p:nvPr/>
          </p:nvSpPr>
          <p:spPr>
            <a:xfrm>
              <a:off x="8689168" y="0"/>
              <a:ext cx="7222" cy="105"/>
            </a:xfrm>
            <a:custGeom>
              <a:rect b="b" l="l" r="r" t="t"/>
              <a:pathLst>
                <a:path extrusionOk="0" h="1" w="69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3"/>
            <p:cNvSpPr/>
            <p:nvPr/>
          </p:nvSpPr>
          <p:spPr>
            <a:xfrm>
              <a:off x="6698419" y="0"/>
              <a:ext cx="20410" cy="2512"/>
            </a:xfrm>
            <a:custGeom>
              <a:rect b="b" l="l" r="r" t="t"/>
              <a:pathLst>
                <a:path extrusionOk="0" h="24" w="195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3"/>
            <p:cNvSpPr/>
            <p:nvPr/>
          </p:nvSpPr>
          <p:spPr>
            <a:xfrm>
              <a:off x="0" y="3397984"/>
              <a:ext cx="1020484" cy="615640"/>
            </a:xfrm>
            <a:custGeom>
              <a:rect b="b" l="l" r="r" t="t"/>
              <a:pathLst>
                <a:path extrusionOk="0" h="5882" w="975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3"/>
            <p:cNvSpPr/>
            <p:nvPr/>
          </p:nvSpPr>
          <p:spPr>
            <a:xfrm>
              <a:off x="6434137" y="0"/>
              <a:ext cx="540595" cy="577541"/>
            </a:xfrm>
            <a:custGeom>
              <a:rect b="b" l="l" r="r" t="t"/>
              <a:pathLst>
                <a:path extrusionOk="0" h="5518" w="5165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3"/>
            <p:cNvSpPr/>
            <p:nvPr/>
          </p:nvSpPr>
          <p:spPr>
            <a:xfrm>
              <a:off x="627473" y="4440981"/>
              <a:ext cx="790639" cy="702511"/>
            </a:xfrm>
            <a:custGeom>
              <a:rect b="b" l="l" r="r" t="t"/>
              <a:pathLst>
                <a:path extrusionOk="0" h="6712" w="7554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3"/>
            <p:cNvSpPr/>
            <p:nvPr/>
          </p:nvSpPr>
          <p:spPr>
            <a:xfrm>
              <a:off x="7567566" y="4871996"/>
              <a:ext cx="543107" cy="271501"/>
            </a:xfrm>
            <a:custGeom>
              <a:rect b="b" l="l" r="r" t="t"/>
              <a:pathLst>
                <a:path extrusionOk="0" h="2594" w="5189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3"/>
            <p:cNvSpPr/>
            <p:nvPr/>
          </p:nvSpPr>
          <p:spPr>
            <a:xfrm>
              <a:off x="8065253" y="4017084"/>
              <a:ext cx="1078782" cy="1126405"/>
            </a:xfrm>
            <a:custGeom>
              <a:rect b="b" l="l" r="r" t="t"/>
              <a:pathLst>
                <a:path extrusionOk="0" h="10762" w="10307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3"/>
            <p:cNvSpPr/>
            <p:nvPr/>
          </p:nvSpPr>
          <p:spPr>
            <a:xfrm>
              <a:off x="8067661" y="2296688"/>
              <a:ext cx="1076375" cy="1470543"/>
            </a:xfrm>
            <a:custGeom>
              <a:rect b="b" l="l" r="r" t="t"/>
              <a:pathLst>
                <a:path extrusionOk="0" h="14050" w="10284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3"/>
            <p:cNvSpPr/>
            <p:nvPr/>
          </p:nvSpPr>
          <p:spPr>
            <a:xfrm>
              <a:off x="0" y="2730110"/>
              <a:ext cx="1163351" cy="2328901"/>
            </a:xfrm>
            <a:custGeom>
              <a:rect b="b" l="l" r="r" t="t"/>
              <a:pathLst>
                <a:path extrusionOk="0" h="22251" w="11115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3"/>
            <p:cNvSpPr/>
            <p:nvPr/>
          </p:nvSpPr>
          <p:spPr>
            <a:xfrm>
              <a:off x="0" y="1004899"/>
              <a:ext cx="1414547" cy="1909822"/>
            </a:xfrm>
            <a:custGeom>
              <a:rect b="b" l="l" r="r" t="t"/>
              <a:pathLst>
                <a:path extrusionOk="0" h="18247" w="13515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3"/>
            <p:cNvSpPr/>
            <p:nvPr/>
          </p:nvSpPr>
          <p:spPr>
            <a:xfrm>
              <a:off x="1127568" y="0"/>
              <a:ext cx="537036" cy="331055"/>
            </a:xfrm>
            <a:custGeom>
              <a:rect b="b" l="l" r="r" t="t"/>
              <a:pathLst>
                <a:path extrusionOk="0" h="3163" w="5131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3"/>
            <p:cNvSpPr/>
            <p:nvPr/>
          </p:nvSpPr>
          <p:spPr>
            <a:xfrm>
              <a:off x="0" y="0"/>
              <a:ext cx="675194" cy="763217"/>
            </a:xfrm>
            <a:custGeom>
              <a:rect b="b" l="l" r="r" t="t"/>
              <a:pathLst>
                <a:path extrusionOk="0" h="7292" w="6451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33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4"/>
          <p:cNvGrpSpPr/>
          <p:nvPr/>
        </p:nvGrpSpPr>
        <p:grpSpPr>
          <a:xfrm>
            <a:off x="0" y="0"/>
            <a:ext cx="9144013" cy="5143473"/>
            <a:chOff x="0" y="0"/>
            <a:chExt cx="9144013" cy="5143473"/>
          </a:xfrm>
        </p:grpSpPr>
        <p:sp>
          <p:nvSpPr>
            <p:cNvPr id="66" name="Google Shape;66;p34"/>
            <p:cNvSpPr/>
            <p:nvPr/>
          </p:nvSpPr>
          <p:spPr>
            <a:xfrm>
              <a:off x="0" y="0"/>
              <a:ext cx="2245588" cy="959673"/>
            </a:xfrm>
            <a:custGeom>
              <a:rect b="b" l="l" r="r" t="t"/>
              <a:pathLst>
                <a:path extrusionOk="0" h="9169" w="21455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4"/>
            <p:cNvSpPr/>
            <p:nvPr/>
          </p:nvSpPr>
          <p:spPr>
            <a:xfrm>
              <a:off x="5913842" y="2483621"/>
              <a:ext cx="3230171" cy="2659852"/>
            </a:xfrm>
            <a:custGeom>
              <a:rect b="b" l="l" r="r" t="t"/>
              <a:pathLst>
                <a:path extrusionOk="0" h="25413" w="30862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4"/>
            <p:cNvSpPr/>
            <p:nvPr/>
          </p:nvSpPr>
          <p:spPr>
            <a:xfrm>
              <a:off x="3682571" y="0"/>
              <a:ext cx="1289577" cy="1388277"/>
            </a:xfrm>
            <a:custGeom>
              <a:rect b="b" l="l" r="r" t="t"/>
              <a:pathLst>
                <a:path extrusionOk="0" h="13264" w="12321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4"/>
            <p:cNvSpPr/>
            <p:nvPr/>
          </p:nvSpPr>
          <p:spPr>
            <a:xfrm>
              <a:off x="4920875" y="0"/>
              <a:ext cx="1786004" cy="1382311"/>
            </a:xfrm>
            <a:custGeom>
              <a:rect b="b" l="l" r="r" t="t"/>
              <a:pathLst>
                <a:path extrusionOk="0" h="13207" w="17064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4"/>
            <p:cNvSpPr/>
            <p:nvPr/>
          </p:nvSpPr>
          <p:spPr>
            <a:xfrm>
              <a:off x="6804446" y="0"/>
              <a:ext cx="898968" cy="951300"/>
            </a:xfrm>
            <a:custGeom>
              <a:rect b="b" l="l" r="r" t="t"/>
              <a:pathLst>
                <a:path extrusionOk="0" h="9089" w="8589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4"/>
            <p:cNvSpPr/>
            <p:nvPr/>
          </p:nvSpPr>
          <p:spPr>
            <a:xfrm>
              <a:off x="0" y="2054909"/>
              <a:ext cx="2243285" cy="3088559"/>
            </a:xfrm>
            <a:custGeom>
              <a:rect b="b" l="l" r="r" t="t"/>
              <a:pathLst>
                <a:path extrusionOk="0" h="29509" w="21433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4"/>
            <p:cNvSpPr/>
            <p:nvPr/>
          </p:nvSpPr>
          <p:spPr>
            <a:xfrm>
              <a:off x="5917401" y="2488331"/>
              <a:ext cx="543002" cy="612081"/>
            </a:xfrm>
            <a:custGeom>
              <a:rect b="b" l="l" r="r" t="t"/>
              <a:pathLst>
                <a:path extrusionOk="0" h="5848" w="5188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34"/>
          <p:cNvSpPr/>
          <p:nvPr/>
        </p:nvSpPr>
        <p:spPr>
          <a:xfrm>
            <a:off x="9061884" y="5072013"/>
            <a:ext cx="82162" cy="71486"/>
          </a:xfrm>
          <a:custGeom>
            <a:rect b="b" l="l" r="r" t="t"/>
            <a:pathLst>
              <a:path extrusionOk="0" h="683" w="785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4"/>
          <p:cNvSpPr/>
          <p:nvPr/>
        </p:nvSpPr>
        <p:spPr>
          <a:xfrm>
            <a:off x="0" y="0"/>
            <a:ext cx="116806" cy="92943"/>
          </a:xfrm>
          <a:custGeom>
            <a:rect b="b" l="l" r="r" t="t"/>
            <a:pathLst>
              <a:path extrusionOk="0" h="888" w="1116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4"/>
          <p:cNvSpPr/>
          <p:nvPr/>
        </p:nvSpPr>
        <p:spPr>
          <a:xfrm>
            <a:off x="8147416" y="0"/>
            <a:ext cx="996620" cy="953707"/>
          </a:xfrm>
          <a:custGeom>
            <a:rect b="b" l="l" r="r" t="t"/>
            <a:pathLst>
              <a:path extrusionOk="0" h="9112" w="9522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4"/>
          <p:cNvSpPr/>
          <p:nvPr/>
        </p:nvSpPr>
        <p:spPr>
          <a:xfrm>
            <a:off x="9142791" y="2500263"/>
            <a:ext cx="1256" cy="16746"/>
          </a:xfrm>
          <a:custGeom>
            <a:rect b="b" l="l" r="r" t="t"/>
            <a:pathLst>
              <a:path extrusionOk="0" h="160" w="12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4"/>
          <p:cNvSpPr/>
          <p:nvPr/>
        </p:nvSpPr>
        <p:spPr>
          <a:xfrm>
            <a:off x="8502234" y="2722888"/>
            <a:ext cx="641806" cy="1045499"/>
          </a:xfrm>
          <a:custGeom>
            <a:rect b="b" l="l" r="r" t="t"/>
            <a:pathLst>
              <a:path extrusionOk="0" h="9989" w="6132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4"/>
          <p:cNvSpPr/>
          <p:nvPr/>
        </p:nvSpPr>
        <p:spPr>
          <a:xfrm>
            <a:off x="3289759" y="0"/>
            <a:ext cx="5012512" cy="5143447"/>
          </a:xfrm>
          <a:custGeom>
            <a:rect b="b" l="l" r="r" t="t"/>
            <a:pathLst>
              <a:path extrusionOk="0" h="49142" w="47891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156"/>
                </a:srgbClr>
              </a:gs>
              <a:gs pos="100000">
                <a:srgbClr val="FFFFFF">
                  <a:alpha val="10588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4"/>
          <p:cNvSpPr/>
          <p:nvPr/>
        </p:nvSpPr>
        <p:spPr>
          <a:xfrm>
            <a:off x="6765091" y="4445691"/>
            <a:ext cx="544258" cy="608522"/>
          </a:xfrm>
          <a:custGeom>
            <a:rect b="b" l="l" r="r" t="t"/>
            <a:pathLst>
              <a:path extrusionOk="0" h="5814" w="520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4"/>
          <p:cNvSpPr/>
          <p:nvPr/>
        </p:nvSpPr>
        <p:spPr>
          <a:xfrm>
            <a:off x="0" y="0"/>
            <a:ext cx="2845737" cy="3343314"/>
          </a:xfrm>
          <a:custGeom>
            <a:rect b="b" l="l" r="r" t="t"/>
            <a:pathLst>
              <a:path extrusionOk="0" h="31943" w="27189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4"/>
          <p:cNvSpPr txBox="1"/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34"/>
          <p:cNvSpPr txBox="1"/>
          <p:nvPr>
            <p:ph idx="1" type="subTitle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83" name="Google Shape;83;p34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84" name="Google Shape;84;p34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32156"/>
                  </a:srgbClr>
                </a:gs>
                <a:gs pos="100000">
                  <a:srgbClr val="00FFEE">
                    <a:alpha val="3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rotWithShape="0" algn="bl">
                <a:schemeClr val="lt1">
                  <a:alpha val="5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5"/>
          <p:cNvGrpSpPr/>
          <p:nvPr/>
        </p:nvGrpSpPr>
        <p:grpSpPr>
          <a:xfrm>
            <a:off x="-16" y="0"/>
            <a:ext cx="9144053" cy="5143498"/>
            <a:chOff x="-16" y="0"/>
            <a:chExt cx="9144053" cy="5143498"/>
          </a:xfrm>
        </p:grpSpPr>
        <p:sp>
          <p:nvSpPr>
            <p:cNvPr id="88" name="Google Shape;88;p35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5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5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5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470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5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5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4705"/>
                  </a:srgbClr>
                </a:gs>
                <a:gs pos="100000">
                  <a:srgbClr val="FFFFFF">
                    <a:alpha val="1058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5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5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5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5"/>
            <p:cNvSpPr/>
            <p:nvPr/>
          </p:nvSpPr>
          <p:spPr>
            <a:xfrm rot="10800000">
              <a:off x="0" y="26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5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5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3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5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indent="-4318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indent="-4318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indent="-4318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3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3" name="Google Shape;103;p35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104" name="Google Shape;104;p35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32156"/>
                  </a:srgbClr>
                </a:gs>
                <a:gs pos="100000">
                  <a:srgbClr val="00FFEE">
                    <a:alpha val="3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5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35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0" i="0" lang="en" sz="8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8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6"/>
          <p:cNvGrpSpPr/>
          <p:nvPr/>
        </p:nvGrpSpPr>
        <p:grpSpPr>
          <a:xfrm>
            <a:off x="0" y="0"/>
            <a:ext cx="9144037" cy="5143497"/>
            <a:chOff x="0" y="0"/>
            <a:chExt cx="9144037" cy="5143497"/>
          </a:xfrm>
        </p:grpSpPr>
        <p:sp>
          <p:nvSpPr>
            <p:cNvPr id="109" name="Google Shape;109;p36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470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4705"/>
                  </a:srgbClr>
                </a:gs>
                <a:gs pos="100000">
                  <a:srgbClr val="FFFFFF">
                    <a:alpha val="1058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3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2" name="Google Shape;122;p3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23" name="Google Shape;123;p3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3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5" name="Google Shape;125;p3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32156"/>
                  </a:srgbClr>
                </a:gs>
                <a:gs pos="100000">
                  <a:srgbClr val="00FFEE">
                    <a:alpha val="3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mplete grid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/>
          <p:nvPr/>
        </p:nvSpPr>
        <p:spPr>
          <a:xfrm>
            <a:off x="0" y="0"/>
            <a:ext cx="9143954" cy="5143447"/>
          </a:xfrm>
          <a:custGeom>
            <a:rect b="b" l="l" r="r" t="t"/>
            <a:pathLst>
              <a:path extrusionOk="0" h="49142" w="87364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156"/>
                </a:srgbClr>
              </a:gs>
              <a:gs pos="100000">
                <a:srgbClr val="FFFFFF">
                  <a:alpha val="10588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38"/>
          <p:cNvGrpSpPr/>
          <p:nvPr/>
        </p:nvGrpSpPr>
        <p:grpSpPr>
          <a:xfrm>
            <a:off x="0" y="0"/>
            <a:ext cx="9144037" cy="5143497"/>
            <a:chOff x="0" y="0"/>
            <a:chExt cx="9144037" cy="5143497"/>
          </a:xfrm>
        </p:grpSpPr>
        <p:sp>
          <p:nvSpPr>
            <p:cNvPr id="133" name="Google Shape;133;p38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8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8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8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8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8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8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8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8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470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8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8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4705"/>
                  </a:srgbClr>
                </a:gs>
                <a:gs pos="100000">
                  <a:srgbClr val="FFFFFF">
                    <a:alpha val="1058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3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6" name="Google Shape;146;p38"/>
          <p:cNvSpPr txBox="1"/>
          <p:nvPr>
            <p:ph idx="1" type="body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47" name="Google Shape;147;p38"/>
          <p:cNvSpPr txBox="1"/>
          <p:nvPr>
            <p:ph idx="2" type="body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48" name="Google Shape;148;p38"/>
          <p:cNvSpPr txBox="1"/>
          <p:nvPr>
            <p:ph idx="3" type="body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3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51" name="Google Shape;151;p3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32156"/>
                  </a:srgbClr>
                </a:gs>
                <a:gs pos="100000">
                  <a:srgbClr val="00FFEE">
                    <a:alpha val="3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39"/>
          <p:cNvGrpSpPr/>
          <p:nvPr/>
        </p:nvGrpSpPr>
        <p:grpSpPr>
          <a:xfrm>
            <a:off x="0" y="0"/>
            <a:ext cx="9144037" cy="5143497"/>
            <a:chOff x="0" y="0"/>
            <a:chExt cx="9144037" cy="5143497"/>
          </a:xfrm>
        </p:grpSpPr>
        <p:sp>
          <p:nvSpPr>
            <p:cNvPr id="155" name="Google Shape;155;p39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9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9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9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9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9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9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9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9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470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9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9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4705"/>
                  </a:srgbClr>
                </a:gs>
                <a:gs pos="100000">
                  <a:srgbClr val="FFFFFF">
                    <a:alpha val="1058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39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8" name="Google Shape;168;p3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39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70" name="Google Shape;170;p39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32156"/>
                  </a:srgbClr>
                </a:gs>
                <a:gs pos="100000">
                  <a:srgbClr val="00FFEE">
                    <a:alpha val="3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b="0" i="0" sz="3200" u="none" cap="none" strike="noStrik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b="0" i="0" sz="3200" u="none" cap="none" strike="noStrik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b="0" i="0" sz="3200" u="none" cap="none" strike="noStrik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b="0" i="0" sz="3200" u="none" cap="none" strike="noStrik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b="0" i="0" sz="3200" u="none" cap="none" strike="noStrik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b="0" i="0" sz="3200" u="none" cap="none" strike="noStrik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b="0" i="0" sz="3200" u="none" cap="none" strike="noStrik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b="0" i="0" sz="3200" u="none" cap="none" strike="noStrik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b="0" i="0" sz="3200" u="none" cap="none" strike="noStrik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b="0" i="0" sz="2400" u="none" cap="none" strike="noStrik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b="0" i="0" sz="2400" u="none" cap="none" strike="noStrik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b="0" i="0" sz="2400" u="none" cap="none" strike="noStrik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b="0" i="0" sz="2400" u="none" cap="none" strike="noStrik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b="0" i="0" sz="2400" u="none" cap="none" strike="noStrik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b="0" i="0" sz="2400" u="none" cap="none" strike="noStrik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b="0" i="0" sz="2400" u="none" cap="none" strike="noStrik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b="0" i="0" sz="2400" u="none" cap="none" strike="noStrik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b="0" i="0" sz="2400" u="none" cap="none" strike="noStrik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4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44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4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5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5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Relationship Id="rId3" Type="http://schemas.openxmlformats.org/officeDocument/2006/relationships/hyperlink" Target="mailto:wellington.aied@gmail.com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"/>
          <p:cNvSpPr txBox="1"/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A subcamada </a:t>
            </a:r>
            <a:r>
              <a:rPr lang="en">
                <a:solidFill>
                  <a:srgbClr val="E69138"/>
                </a:solidFill>
              </a:rPr>
              <a:t>M</a:t>
            </a:r>
            <a:r>
              <a:rPr lang="en"/>
              <a:t>edia </a:t>
            </a:r>
            <a:r>
              <a:rPr lang="en">
                <a:solidFill>
                  <a:srgbClr val="E69138"/>
                </a:solidFill>
              </a:rPr>
              <a:t>A</a:t>
            </a:r>
            <a:r>
              <a:rPr lang="en"/>
              <a:t>ccess </a:t>
            </a:r>
            <a:r>
              <a:rPr lang="en">
                <a:solidFill>
                  <a:srgbClr val="E69138"/>
                </a:solidFill>
              </a:rPr>
              <a:t>C</a:t>
            </a:r>
            <a:r>
              <a:rPr lang="en"/>
              <a:t>ontrol (MAC)</a:t>
            </a:r>
            <a:endParaRPr/>
          </a:p>
        </p:txBody>
      </p:sp>
      <p:grpSp>
        <p:nvGrpSpPr>
          <p:cNvPr id="199" name="Google Shape;199;p1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Broadcast</a:t>
            </a:r>
            <a:endParaRPr/>
          </a:p>
        </p:txBody>
      </p:sp>
      <p:sp>
        <p:nvSpPr>
          <p:cNvPr id="278" name="Google Shape;278;p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Redes com alto índice de colisões no canal;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São chamados de: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canais de </a:t>
            </a:r>
            <a:r>
              <a:rPr lang="en"/>
              <a:t>multi acesso</a:t>
            </a:r>
            <a:r>
              <a:rPr lang="en"/>
              <a:t>;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canais de acesso aleatório.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Quanto mais elementos, menor o tempo de cada um no canal para envio de dados;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Pode ser: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Hierarquico;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Não hierárquico;</a:t>
            </a:r>
            <a:endParaRPr/>
          </a:p>
        </p:txBody>
      </p:sp>
      <p:sp>
        <p:nvSpPr>
          <p:cNvPr id="279" name="Google Shape;279;p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373f13c0e_0_33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Gigabit Ethernet</a:t>
            </a:r>
            <a:endParaRPr sz="2700"/>
          </a:p>
        </p:txBody>
      </p:sp>
      <p:sp>
        <p:nvSpPr>
          <p:cNvPr id="950" name="Google Shape;950;g5373f13c0e_0_33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 IEEE ratificou a forma mais popular como 802.3ab em 1999;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Todas as configurações da Gigabit Ethernet utilizam enlaces ponto a ponto;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Gigabit Ethernet admite dois modos de operação: o </a:t>
            </a:r>
            <a:r>
              <a:rPr lang="en" sz="2300">
                <a:solidFill>
                  <a:srgbClr val="F6B26B"/>
                </a:solidFill>
              </a:rPr>
              <a:t>modo full-duplex*</a:t>
            </a:r>
            <a:r>
              <a:rPr lang="en" sz="2300"/>
              <a:t> e o modo half-duplex;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951" name="Google Shape;951;g5373f13c0e_0_33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995015d741_0_5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Gigabit Ethernet</a:t>
            </a:r>
            <a:endParaRPr sz="2700"/>
          </a:p>
        </p:txBody>
      </p:sp>
      <p:sp>
        <p:nvSpPr>
          <p:cNvPr id="957" name="Google Shape;957;g995015d741_0_5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8" name="Google Shape;958;g995015d741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713" y="1601750"/>
            <a:ext cx="4488676" cy="290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995015d741_0_4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Vantagens do modo Full-duplex</a:t>
            </a:r>
            <a:endParaRPr sz="2700"/>
          </a:p>
        </p:txBody>
      </p:sp>
      <p:sp>
        <p:nvSpPr>
          <p:cNvPr id="964" name="Google Shape;964;g995015d741_0_45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Não precisa tratar colisões CSMA/CD;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 buffer no </a:t>
            </a:r>
            <a:r>
              <a:rPr lang="en" sz="2300"/>
              <a:t>switch</a:t>
            </a:r>
            <a:r>
              <a:rPr lang="en" sz="2300"/>
              <a:t> é desnecessário;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Não precisa aguardar tempo de canal e opera com rajadas;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965" name="Google Shape;965;g995015d741_0_4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995015d741_0_7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Cabos para Gigabit Ethernet</a:t>
            </a:r>
            <a:endParaRPr sz="2700"/>
          </a:p>
        </p:txBody>
      </p:sp>
      <p:sp>
        <p:nvSpPr>
          <p:cNvPr id="971" name="Google Shape;971;g995015d741_0_7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2" name="Google Shape;972;g995015d741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75" y="1566431"/>
            <a:ext cx="8743950" cy="17430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995015d741_0_6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Ethernet de 10 Gigabits</a:t>
            </a:r>
            <a:endParaRPr sz="2700"/>
          </a:p>
        </p:txBody>
      </p:sp>
      <p:sp>
        <p:nvSpPr>
          <p:cNvPr id="978" name="Google Shape;978;g995015d741_0_67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Ratificado em 2006 (2002-2006);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Usado em pontos estratégicos da organização;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Opera apenas em Full-duplex;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979" name="Google Shape;979;g995015d741_0_6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95015d741_0_8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Ethernet de 10 Gigabits</a:t>
            </a:r>
            <a:endParaRPr sz="2700"/>
          </a:p>
        </p:txBody>
      </p:sp>
      <p:sp>
        <p:nvSpPr>
          <p:cNvPr id="985" name="Google Shape;985;g995015d741_0_8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6" name="Google Shape;986;g995015d741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648106"/>
            <a:ext cx="7353300" cy="1990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995015d741_0_9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Ethernet de 10 Gigabits</a:t>
            </a:r>
            <a:endParaRPr sz="2700"/>
          </a:p>
        </p:txBody>
      </p:sp>
      <p:sp>
        <p:nvSpPr>
          <p:cNvPr id="992" name="Google Shape;992;g995015d741_0_9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3" name="Google Shape;993;g995015d741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75" y="1359206"/>
            <a:ext cx="6462445" cy="363189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995015d741_0_102"/>
          <p:cNvSpPr txBox="1"/>
          <p:nvPr>
            <p:ph type="ctrTitle"/>
          </p:nvPr>
        </p:nvSpPr>
        <p:spPr>
          <a:xfrm>
            <a:off x="1823925" y="2267544"/>
            <a:ext cx="6634200" cy="608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/>
              <a:t>LANs sem fios</a:t>
            </a:r>
            <a:endParaRPr sz="4400"/>
          </a:p>
        </p:txBody>
      </p:sp>
      <p:sp>
        <p:nvSpPr>
          <p:cNvPr id="999" name="Google Shape;999;g995015d741_0_102"/>
          <p:cNvSpPr txBox="1"/>
          <p:nvPr>
            <p:ph idx="1" type="subTitle"/>
          </p:nvPr>
        </p:nvSpPr>
        <p:spPr>
          <a:xfrm>
            <a:off x="1823925" y="2953415"/>
            <a:ext cx="6634200" cy="386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"/>
              <a:t>Uma subcamada que controla o meio</a:t>
            </a:r>
            <a:endParaRPr/>
          </a:p>
        </p:txBody>
      </p:sp>
      <p:sp>
        <p:nvSpPr>
          <p:cNvPr id="1000" name="Google Shape;1000;g995015d741_0_102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i="0" sz="1400" u="none" cap="none" strike="noStrike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995015d741_0_8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802.11: arquitetura e pilha de protocolos</a:t>
            </a:r>
            <a:endParaRPr sz="2700"/>
          </a:p>
        </p:txBody>
      </p:sp>
      <p:sp>
        <p:nvSpPr>
          <p:cNvPr id="1006" name="Google Shape;1006;g995015d741_0_8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Pode ser utilizado em dois modos: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Modo com ponto de acesso (figura a);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Modo ad hoc (figura b);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007" name="Google Shape;1007;g995015d741_0_8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g995015d741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300" y="2847963"/>
            <a:ext cx="6477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5015d741_0_11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Pilha de protocolos 802.11</a:t>
            </a:r>
            <a:endParaRPr sz="2700"/>
          </a:p>
        </p:txBody>
      </p:sp>
      <p:sp>
        <p:nvSpPr>
          <p:cNvPr id="1014" name="Google Shape;1014;g995015d741_0_11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5" name="Google Shape;1015;g995015d741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88" y="1604131"/>
            <a:ext cx="6638925" cy="2752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38b2ab6d_0_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Broadcast</a:t>
            </a:r>
            <a:endParaRPr/>
          </a:p>
        </p:txBody>
      </p:sp>
      <p:sp>
        <p:nvSpPr>
          <p:cNvPr id="285" name="Google Shape;285;g9938b2ab6d_0_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g9938b2ab6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424387"/>
            <a:ext cx="7037574" cy="316141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95015d741_0_126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"/>
              <a:t>O trabalho da </a:t>
            </a:r>
            <a:r>
              <a:rPr b="1" lang="en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LLC</a:t>
            </a:r>
            <a:r>
              <a:rPr lang="en"/>
              <a:t> é ocultar as diferenças entre as diversas variações do 802 e torná-las indistinguíveis no que se refere à camada de rede</a:t>
            </a:r>
            <a:endParaRPr/>
          </a:p>
        </p:txBody>
      </p:sp>
      <p:sp>
        <p:nvSpPr>
          <p:cNvPr id="1021" name="Google Shape;1021;g995015d741_0_12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95015d741_0_10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802.11: a camada física</a:t>
            </a:r>
            <a:endParaRPr b="1" sz="2700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1027" name="Google Shape;1027;g995015d741_0_109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Todas as técnicas do 802.11 utilizam rádios de curto alcance para transmitir sinais nas bandas de frequência ISM de 2,4 GHz ou 5 GHz;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Potência comum é de 50mW, no máximo 1W;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2.4 GHz compete com microondas entre outros equipamentos;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5 GHz pode ter (dependendo do ambiente) um alcance mais curto;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028" name="Google Shape;1028;g995015d741_0_10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995015d741_0_13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802.11b</a:t>
            </a:r>
            <a:endParaRPr sz="2700"/>
          </a:p>
        </p:txBody>
      </p:sp>
      <p:sp>
        <p:nvSpPr>
          <p:cNvPr id="1034" name="Google Shape;1034;g995015d741_0_132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Ele é um método de espectro de dispersão que admite taxas de 1, 2, 5,5 e 11 Mbps, embora na prática a taxa de operação seja quase sempre 11 Mbp;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Semelhante ao CDMA;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035" name="Google Shape;1035;g995015d741_0_13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5373f13c0e_0_23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802.11a</a:t>
            </a:r>
            <a:endParaRPr sz="2700"/>
          </a:p>
        </p:txBody>
      </p:sp>
      <p:sp>
        <p:nvSpPr>
          <p:cNvPr id="1041" name="Google Shape;1041;g5373f13c0e_0_234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Admite taxas de até 54 Mbps na banda ISM de 5 GHz;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 método 802.11a é baseado na multiplexação por divisão ortogonal de frequência;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Os bits são enviados por 52 subportadoras em paralelo, 48 transportando dados e 4 usadas para sincronização;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Alcance sete vezes menor que 802.11b;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042" name="Google Shape;1042;g5373f13c0e_0_23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995015d741_0_14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802.11g</a:t>
            </a:r>
            <a:endParaRPr sz="2700"/>
          </a:p>
        </p:txBody>
      </p:sp>
      <p:sp>
        <p:nvSpPr>
          <p:cNvPr id="1048" name="Google Shape;1048;g995015d741_0_142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Aprovado em 2003 pela IEEE;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Mantem método OFDM do 802.11a mas opera em 2.4GHz;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Oferece suporte para 802.11a/b/g em uma única NIC;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049" name="Google Shape;1049;g995015d741_0_14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995015d741_0_16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802.11n</a:t>
            </a:r>
            <a:endParaRPr sz="2700"/>
          </a:p>
        </p:txBody>
      </p:sp>
      <p:sp>
        <p:nvSpPr>
          <p:cNvPr id="1055" name="Google Shape;1055;g995015d741_0_168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Ratificada pela IEEE em 2009;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 objetivo do 802.11n foi um throughput de pelo menos 100 Mbps;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Os sinais dos fluxos interferem no receptor, mas eles podem ser separados usando as técnicas de comunicação de entrada múltipla, saída múltipla;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056" name="Google Shape;1056;g995015d741_0_16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995015d741_0_18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802.11n</a:t>
            </a:r>
            <a:endParaRPr sz="2700"/>
          </a:p>
        </p:txBody>
      </p:sp>
      <p:sp>
        <p:nvSpPr>
          <p:cNvPr id="1062" name="Google Shape;1062;g995015d741_0_18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3" name="Google Shape;1063;g995015d741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25" y="1497373"/>
            <a:ext cx="4788375" cy="2094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995015d741_0_17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802.11: o protocolo da subcamada MAC</a:t>
            </a:r>
            <a:endParaRPr sz="2700"/>
          </a:p>
        </p:txBody>
      </p:sp>
      <p:sp>
        <p:nvSpPr>
          <p:cNvPr id="1069" name="Google Shape;1069;g995015d741_0_17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Protocolos 802.11 </a:t>
            </a:r>
            <a:r>
              <a:rPr lang="en" sz="2300"/>
              <a:t>diferente</a:t>
            </a:r>
            <a:r>
              <a:rPr lang="en" sz="2300"/>
              <a:t> de protocolos para Ethernet clássica e comutada;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Rádios</a:t>
            </a:r>
            <a:r>
              <a:rPr lang="en" sz="2300"/>
              <a:t> são quase sempre half-duplex;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Um sinal em 802.11 é um milhão de vezes mais fraco;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Alta taxa de ruidos;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802.11 utiliza CSMA/CA enquanto a Ethernet CSMA/CD;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070" name="Google Shape;1070;g995015d741_0_17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995015d741_0_19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802.11: o protocolo da subcamada MAC</a:t>
            </a:r>
            <a:endParaRPr sz="2700"/>
          </a:p>
        </p:txBody>
      </p:sp>
      <p:sp>
        <p:nvSpPr>
          <p:cNvPr id="1076" name="Google Shape;1076;g995015d741_0_19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7" name="Google Shape;1077;g995015d741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250" y="1585431"/>
            <a:ext cx="6477000" cy="30003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995015d741_0_21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802.11: o protocolo da subcamada MAC</a:t>
            </a:r>
            <a:endParaRPr sz="2700"/>
          </a:p>
        </p:txBody>
      </p:sp>
      <p:sp>
        <p:nvSpPr>
          <p:cNvPr id="1083" name="Google Shape;1083;g995015d741_0_212"/>
          <p:cNvSpPr txBox="1"/>
          <p:nvPr>
            <p:ph idx="1" type="body"/>
          </p:nvPr>
        </p:nvSpPr>
        <p:spPr>
          <a:xfrm>
            <a:off x="1207850" y="1430149"/>
            <a:ext cx="6728400" cy="99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Em 802.11 o alcance de transmissão de estações distintas pode não ser a mesma</a:t>
            </a:r>
            <a:r>
              <a:rPr lang="en" sz="2300"/>
              <a:t>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084" name="Google Shape;1084;g995015d741_0_21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5" name="Google Shape;1085;g995015d741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250" y="2576449"/>
            <a:ext cx="4551990" cy="241465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"/>
          <p:cNvSpPr txBox="1"/>
          <p:nvPr>
            <p:ph idx="4294967295" type="ctrTitle"/>
          </p:nvPr>
        </p:nvSpPr>
        <p:spPr>
          <a:xfrm>
            <a:off x="3554175" y="1069500"/>
            <a:ext cx="4751700" cy="1847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</a:pPr>
            <a:r>
              <a:rPr lang="en" sz="7200"/>
              <a:t>Importância</a:t>
            </a:r>
            <a:endParaRPr b="0" i="0" sz="7200" u="none" cap="none" strike="noStrike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92" name="Google Shape;292;p7"/>
          <p:cNvSpPr txBox="1"/>
          <p:nvPr>
            <p:ph idx="4294967295" type="subTitle"/>
          </p:nvPr>
        </p:nvSpPr>
        <p:spPr>
          <a:xfrm>
            <a:off x="4326575" y="2899798"/>
            <a:ext cx="3979200" cy="11742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800"/>
              <a:buFont typeface="Inria Sans Light"/>
              <a:buNone/>
            </a:pPr>
            <a:r>
              <a:rPr lang="en"/>
              <a:t>Broadcast exerce um papel importante nas redes de computadores</a:t>
            </a:r>
            <a:endParaRPr b="0" i="0" sz="2400" u="none" cap="none" strike="noStrike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1135930" y="1510682"/>
            <a:ext cx="298471" cy="28499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7"/>
          <p:cNvSpPr/>
          <p:nvPr/>
        </p:nvSpPr>
        <p:spPr>
          <a:xfrm rot="2697367">
            <a:off x="3102805" y="2969743"/>
            <a:ext cx="453095" cy="43263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3461249" y="2722766"/>
            <a:ext cx="181476" cy="17335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"/>
          <p:cNvSpPr/>
          <p:nvPr/>
        </p:nvSpPr>
        <p:spPr>
          <a:xfrm rot="1280326">
            <a:off x="929130" y="2370325"/>
            <a:ext cx="181458" cy="17332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7"/>
          <p:cNvSpPr/>
          <p:nvPr/>
        </p:nvSpPr>
        <p:spPr>
          <a:xfrm>
            <a:off x="1389624" y="1863794"/>
            <a:ext cx="1810305" cy="858983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995015d741_0_22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802.11: o protocolo da subcamada MAC</a:t>
            </a:r>
            <a:endParaRPr sz="2700"/>
          </a:p>
        </p:txBody>
      </p:sp>
      <p:sp>
        <p:nvSpPr>
          <p:cNvPr id="1091" name="Google Shape;1091;g995015d741_0_220"/>
          <p:cNvSpPr txBox="1"/>
          <p:nvPr>
            <p:ph idx="1" type="body"/>
          </p:nvPr>
        </p:nvSpPr>
        <p:spPr>
          <a:xfrm>
            <a:off x="1207850" y="1430149"/>
            <a:ext cx="6728400" cy="99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Para reduzir ambiguidades 802.11 teve que implementar a detecção </a:t>
            </a:r>
            <a:r>
              <a:rPr lang="en" sz="2300"/>
              <a:t>física</a:t>
            </a:r>
            <a:r>
              <a:rPr lang="en" sz="2300"/>
              <a:t> e virtual do uso do canal;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 detecção virtual  é matindo por um </a:t>
            </a:r>
            <a:r>
              <a:rPr lang="en" sz="2300">
                <a:solidFill>
                  <a:srgbClr val="F6B26B"/>
                </a:solidFill>
              </a:rPr>
              <a:t>Vetor de Alocação de Rede</a:t>
            </a:r>
            <a:r>
              <a:rPr lang="en" sz="2300"/>
              <a:t>, onde cada estação informa para as demais quanto tempo vai usar o canal;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092" name="Google Shape;1092;g995015d741_0_22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995015d741_0_19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Mecanismo RTS/CTS</a:t>
            </a:r>
            <a:endParaRPr sz="2700"/>
          </a:p>
        </p:txBody>
      </p:sp>
      <p:sp>
        <p:nvSpPr>
          <p:cNvPr id="1098" name="Google Shape;1098;g995015d741_0_191"/>
          <p:cNvSpPr txBox="1"/>
          <p:nvPr>
            <p:ph idx="1" type="body"/>
          </p:nvPr>
        </p:nvSpPr>
        <p:spPr>
          <a:xfrm>
            <a:off x="1207850" y="1430149"/>
            <a:ext cx="6728400" cy="830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Mecanismo que impedem a transmissão de quadros em terminais ocultos.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099" name="Google Shape;1099;g995015d741_0_19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0" name="Google Shape;1100;g995015d741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400" y="2413249"/>
            <a:ext cx="6810855" cy="257785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995015d741_0_20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802.11: estrutura do quadro</a:t>
            </a:r>
            <a:endParaRPr sz="2700"/>
          </a:p>
        </p:txBody>
      </p:sp>
      <p:sp>
        <p:nvSpPr>
          <p:cNvPr id="1106" name="Google Shape;1106;g995015d741_0_20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 padrão 802.11 define três classes de quadros em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trânsito: 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Char char="⬥"/>
            </a:pP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Quadro de dados</a:t>
            </a:r>
            <a:r>
              <a:rPr lang="en" sz="2300"/>
              <a:t>: Usado para transito de dados;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⬥"/>
            </a:pP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Controle de quadros</a:t>
            </a:r>
            <a:r>
              <a:rPr lang="en" sz="2300"/>
              <a:t>: Usado para controlar os </a:t>
            </a:r>
            <a:r>
              <a:rPr lang="en" sz="2300"/>
              <a:t>algoritmos</a:t>
            </a:r>
            <a:r>
              <a:rPr lang="en" sz="2300"/>
              <a:t> que devem manipular Quadros de dados;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⬥"/>
            </a:pP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Gerenciamento</a:t>
            </a:r>
            <a:r>
              <a:rPr lang="en" sz="2300"/>
              <a:t>: Rotinas internas do serviço tal como atuenticar, disponibilizar canal, etc.</a:t>
            </a:r>
            <a:r>
              <a:rPr lang="en" sz="2300"/>
              <a:t>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107" name="Google Shape;1107;g995015d741_0_20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9e55a154bd_0_1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802.11: estrutura do quadro</a:t>
            </a:r>
            <a:endParaRPr sz="2700"/>
          </a:p>
        </p:txBody>
      </p:sp>
      <p:sp>
        <p:nvSpPr>
          <p:cNvPr id="1113" name="Google Shape;1113;g9e55a154bd_0_1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4" name="Google Shape;1114;g9e55a154b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450" y="1640381"/>
            <a:ext cx="7210425" cy="25622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9e55a154bd_0_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Serviços</a:t>
            </a:r>
            <a:endParaRPr sz="2700"/>
          </a:p>
        </p:txBody>
      </p:sp>
      <p:sp>
        <p:nvSpPr>
          <p:cNvPr id="1120" name="Google Shape;1120;g9e55a154bd_0_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O serviço de </a:t>
            </a: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associação</a:t>
            </a:r>
            <a:r>
              <a:rPr lang="en" sz="2300"/>
              <a:t> é usado pelas estações móveis para conectá-las aos PAs;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A </a:t>
            </a: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reassociação</a:t>
            </a:r>
            <a:r>
              <a:rPr lang="en" sz="2300"/>
              <a:t> permite mudar seu PA preferido;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A estação móvel ou o PA também pode se </a:t>
            </a: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desassociar</a:t>
            </a:r>
            <a:r>
              <a:rPr lang="en" sz="2300"/>
              <a:t>, interrompendo assim o relacionamento;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As estações também devem se </a:t>
            </a: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autenticar</a:t>
            </a:r>
            <a:r>
              <a:rPr lang="en" sz="2300"/>
              <a:t> antes que possam enviar quadros pelo PA (WPA e WEP);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121" name="Google Shape;1121;g9e55a154bd_0_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e55a154bd_0_2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Serviços</a:t>
            </a:r>
            <a:endParaRPr sz="2700"/>
          </a:p>
        </p:txBody>
      </p:sp>
      <p:sp>
        <p:nvSpPr>
          <p:cNvPr id="1127" name="Google Shape;1127;g9e55a154bd_0_23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Quando os quadros alcançam o PA, o serviço de </a:t>
            </a: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distribuição</a:t>
            </a:r>
            <a:r>
              <a:rPr lang="en" sz="2300"/>
              <a:t> determina como roteálos;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A transmissão de dados é o objetivo de tudo isso, e assim o 802.11 oferece um serviço de </a:t>
            </a: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entrega de dados</a:t>
            </a:r>
            <a:r>
              <a:rPr lang="en" sz="2300"/>
              <a:t>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Para lidar com o tráfego com diferentes prioridades, existe um serviço de </a:t>
            </a: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escalonamento de tráfego</a:t>
            </a:r>
            <a:r>
              <a:rPr lang="en" sz="2300"/>
              <a:t> QOS;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128" name="Google Shape;1128;g9e55a154bd_0_2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9e55a154bd_0_3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Serviços</a:t>
            </a:r>
            <a:endParaRPr sz="2700"/>
          </a:p>
        </p:txBody>
      </p:sp>
      <p:sp>
        <p:nvSpPr>
          <p:cNvPr id="1134" name="Google Shape;1134;g9e55a154bd_0_3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O serviço de </a:t>
            </a: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controle de potência</a:t>
            </a:r>
            <a:r>
              <a:rPr lang="en" sz="2300"/>
              <a:t> de transmissão;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O serviço de </a:t>
            </a: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seleção dinâmica de frequência</a:t>
            </a:r>
            <a:r>
              <a:rPr lang="en" sz="2300"/>
              <a:t> dá às estações a informação de que elas precisam;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135" name="Google Shape;1135;g9e55a154bd_0_3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e55a154bd_0_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Bluetooth</a:t>
            </a:r>
            <a:endParaRPr sz="2700"/>
          </a:p>
        </p:txBody>
      </p:sp>
      <p:sp>
        <p:nvSpPr>
          <p:cNvPr id="1141" name="Google Shape;1141;g9e55a154bd_0_8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Os protocolos Bluetooth permitem que esses dispositivos se encontrem e se conectem, um ato chamado emparelhamento, e transfiram dados com segurança;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 unidade básica de um sistema Bluetooth é uma piconet, que consiste em um nó mestre e até sete nós escravos ativos;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142" name="Google Shape;1142;g9e55a154bd_0_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9e55a154bd_0_4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Bluetooth</a:t>
            </a:r>
            <a:endParaRPr sz="2700"/>
          </a:p>
        </p:txBody>
      </p:sp>
      <p:sp>
        <p:nvSpPr>
          <p:cNvPr id="1148" name="Google Shape;1148;g9e55a154bd_0_44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Uma coleção interconectada de piconets é chamada scatternet;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Além dos sete nós escravos ativos em uma piconet, pode haver até 255 nós estacionados (inativos) na rede;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149" name="Google Shape;1149;g9e55a154bd_0_4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9e55a154bd_0_5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Bluetooth</a:t>
            </a:r>
            <a:endParaRPr sz="2700"/>
          </a:p>
        </p:txBody>
      </p:sp>
      <p:sp>
        <p:nvSpPr>
          <p:cNvPr id="1155" name="Google Shape;1155;g9e55a154bd_0_5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6" name="Google Shape;1156;g9e55a154bd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888" y="1296806"/>
            <a:ext cx="6372225" cy="3362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86b420fa1_0_3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Ponto a Ponto</a:t>
            </a:r>
            <a:endParaRPr/>
          </a:p>
        </p:txBody>
      </p:sp>
      <p:sp>
        <p:nvSpPr>
          <p:cNvPr id="304" name="Google Shape;304;g986b420fa1_0_35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Equipamentos dispostos em série;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Projetados para atender toda necessidade, mas é na intercomunicação que se faz mais presente;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Equipamentos possui maior tempo de canal;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986b420fa1_0_3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9e55a154bd_0_5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A pilha de protocolos do Bluetooth</a:t>
            </a:r>
            <a:endParaRPr sz="2700"/>
          </a:p>
        </p:txBody>
      </p:sp>
      <p:sp>
        <p:nvSpPr>
          <p:cNvPr id="1162" name="Google Shape;1162;g9e55a154bd_0_5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3" name="Google Shape;1163;g9e55a154bd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75" y="1399456"/>
            <a:ext cx="6486525" cy="3400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9e55a154bd_0_3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Comutação na camada de enlace de dados</a:t>
            </a:r>
            <a:endParaRPr sz="2700"/>
          </a:p>
        </p:txBody>
      </p:sp>
      <p:sp>
        <p:nvSpPr>
          <p:cNvPr id="1169" name="Google Shape;1169;g9e55a154bd_0_3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Os Bridges|Swtich operam na camada de enlace de dados, de modo que examinam os endereços nessa camada para encaminhar quadros;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As Bridges podem formar pontes entre segmentos diferentes de rede;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 tabela pode listar cada destino possível e a que porta de saída ele pertence.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170" name="Google Shape;1170;g9e55a154bd_0_3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9e55a154bd_0_7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Comutação na camada de enlace de dados</a:t>
            </a:r>
            <a:endParaRPr sz="2700"/>
          </a:p>
        </p:txBody>
      </p:sp>
      <p:sp>
        <p:nvSpPr>
          <p:cNvPr id="1176" name="Google Shape;1176;g9e55a154bd_0_7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7" name="Google Shape;1177;g9e55a154bd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775" y="1460431"/>
            <a:ext cx="6848475" cy="28098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9e55a154bd_0_8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Comutação na camada de enlace de dados</a:t>
            </a:r>
            <a:endParaRPr sz="2700"/>
          </a:p>
        </p:txBody>
      </p:sp>
      <p:sp>
        <p:nvSpPr>
          <p:cNvPr id="1183" name="Google Shape;1183;g9e55a154bd_0_8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4" name="Google Shape;1184;g9e55a154bd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561656"/>
            <a:ext cx="6877050" cy="2686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9e55a154bd_0_6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Spanning Tree Bridges</a:t>
            </a:r>
            <a:endParaRPr sz="2700"/>
          </a:p>
        </p:txBody>
      </p:sp>
      <p:sp>
        <p:nvSpPr>
          <p:cNvPr id="1190" name="Google Shape;1190;g9e55a154bd_0_65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Cada bridge segue as regras normais para tratamento de destinos desconhecidos, que é inundar o quadro;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 se uma rede/host cair?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191" name="Google Shape;1191;g9e55a154bd_0_6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e55a154bd_0_9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Spanning Tree Bridges</a:t>
            </a:r>
            <a:endParaRPr sz="2700"/>
          </a:p>
        </p:txBody>
      </p:sp>
      <p:sp>
        <p:nvSpPr>
          <p:cNvPr id="1197" name="Google Shape;1197;g9e55a154bd_0_9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8" name="Google Shape;1198;g9e55a154bd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725" y="1430656"/>
            <a:ext cx="4438650" cy="2638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9e55a154bd_0_10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Spanning Tree Bridges</a:t>
            </a:r>
            <a:endParaRPr sz="2700"/>
          </a:p>
        </p:txBody>
      </p:sp>
      <p:sp>
        <p:nvSpPr>
          <p:cNvPr id="1204" name="Google Shape;1204;g9e55a154bd_0_10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5" name="Google Shape;1205;g9e55a154bd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88" y="1423481"/>
            <a:ext cx="6486525" cy="2857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9e55a154bd_0_11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100"/>
              <a:t>Repetidores, hubs, bridges, switches, roteadores e gateways</a:t>
            </a:r>
            <a:endParaRPr sz="2100"/>
          </a:p>
        </p:txBody>
      </p:sp>
      <p:sp>
        <p:nvSpPr>
          <p:cNvPr id="1211" name="Google Shape;1211;g9e55a154bd_0_11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2" name="Google Shape;1212;g9e55a154bd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875" y="1494931"/>
            <a:ext cx="7734300" cy="2752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9e55a154bd_0_11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Cenário sem LANs virtuais</a:t>
            </a:r>
            <a:endParaRPr sz="2700"/>
          </a:p>
        </p:txBody>
      </p:sp>
      <p:sp>
        <p:nvSpPr>
          <p:cNvPr id="1218" name="Google Shape;1218;g9e55a154bd_0_11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9" name="Google Shape;1219;g9e55a154bd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313" y="1359206"/>
            <a:ext cx="5651387" cy="363189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995015d741_0_14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Cenário com LANs virtuais</a:t>
            </a:r>
            <a:endParaRPr sz="2700"/>
          </a:p>
        </p:txBody>
      </p:sp>
      <p:sp>
        <p:nvSpPr>
          <p:cNvPr id="1225" name="Google Shape;1225;g995015d741_0_14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6" name="Google Shape;1226;g995015d741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725" y="1724631"/>
            <a:ext cx="6486525" cy="24669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86b420fa1_0_5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Half-duplex</a:t>
            </a:r>
            <a:endParaRPr/>
          </a:p>
        </p:txBody>
      </p:sp>
      <p:sp>
        <p:nvSpPr>
          <p:cNvPr id="311" name="Google Shape;311;g986b420fa1_0_52"/>
          <p:cNvSpPr txBox="1"/>
          <p:nvPr>
            <p:ph idx="1" type="body"/>
          </p:nvPr>
        </p:nvSpPr>
        <p:spPr>
          <a:xfrm>
            <a:off x="1207850" y="1430149"/>
            <a:ext cx="6728400" cy="98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canal é usado por dois dispositivos e os dados são transmitidos, e um respeita o tempo do outro;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 inversão é necessário se aguardar um tempo </a:t>
            </a:r>
            <a:r>
              <a:rPr lang="en"/>
              <a:t>referente</a:t>
            </a:r>
            <a:r>
              <a:rPr lang="en"/>
              <a:t> a transmissão de um estímulo físico no meio;</a:t>
            </a:r>
            <a:endParaRPr/>
          </a:p>
        </p:txBody>
      </p:sp>
      <p:sp>
        <p:nvSpPr>
          <p:cNvPr id="312" name="Google Shape;312;g986b420fa1_0_5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995015d741_0_15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Opadrão IEEE 802.1Q</a:t>
            </a:r>
            <a:endParaRPr sz="2700"/>
          </a:p>
        </p:txBody>
      </p:sp>
      <p:sp>
        <p:nvSpPr>
          <p:cNvPr id="1232" name="Google Shape;1232;g995015d741_0_154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 novo formato foi publicado no padrão 802.1Q do IEEE, emitido em 1998;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Foi adicionado uma TAG VLAN;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 mudança foi feita no protocolo Ethernet;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 mudança não afeta as camadas superiores (sobre a Enlace);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Usaram o campo TIPO do protocolo 802.3;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233" name="Google Shape;1233;g995015d741_0_15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9e55a154bd_0_14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Opadrão IEEE 802.1Q</a:t>
            </a:r>
            <a:endParaRPr sz="2700"/>
          </a:p>
        </p:txBody>
      </p:sp>
      <p:sp>
        <p:nvSpPr>
          <p:cNvPr id="1239" name="Google Shape;1239;g9e55a154bd_0_14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0" name="Google Shape;1240;g9e55a154bd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8" y="1301056"/>
            <a:ext cx="6715125" cy="27908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9e55a154bd_0_14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Opadrão IEEE 802.1Q</a:t>
            </a:r>
            <a:endParaRPr sz="2700"/>
          </a:p>
        </p:txBody>
      </p:sp>
      <p:sp>
        <p:nvSpPr>
          <p:cNvPr id="1246" name="Google Shape;1246;g9e55a154bd_0_14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7" name="Google Shape;1247;g9e55a154bd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63" y="1492106"/>
            <a:ext cx="8335375" cy="264879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2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54" name="Google Shape;1254;p2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255" name="Google Shape;1255;p2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256" name="Google Shape;1256;p2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7" name="Google Shape;1257;p2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8" name="Google Shape;1258;p2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259" name="Google Shape;1259;p2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60" name="Google Shape;1260;p2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2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262" name="Google Shape;1262;p2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63" name="Google Shape;1263;p2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4" name="Google Shape;1264;p2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265" name="Google Shape;1265;p2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66" name="Google Shape;1266;p2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3"/>
          <p:cNvSpPr txBox="1"/>
          <p:nvPr>
            <p:ph idx="4294967295" type="ctrTitle"/>
          </p:nvPr>
        </p:nvSpPr>
        <p:spPr>
          <a:xfrm>
            <a:off x="581475" y="1050000"/>
            <a:ext cx="3897600" cy="970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</a:pPr>
            <a:r>
              <a:rPr lang="en" sz="6800"/>
              <a:t>Obrigado</a:t>
            </a:r>
            <a:r>
              <a:rPr b="0" i="0" lang="en" sz="6800" u="none" cap="none" strike="noStrik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!</a:t>
            </a:r>
            <a:endParaRPr b="0" i="0" sz="6800" u="none" cap="none" strike="noStrike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1272" name="Google Shape;1272;p23"/>
          <p:cNvSpPr txBox="1"/>
          <p:nvPr>
            <p:ph idx="4294967295" type="subTitle"/>
          </p:nvPr>
        </p:nvSpPr>
        <p:spPr>
          <a:xfrm>
            <a:off x="1207775" y="1984150"/>
            <a:ext cx="4066200" cy="2109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None/>
            </a:pPr>
            <a:r>
              <a:rPr b="1" lang="en">
                <a:solidFill>
                  <a:schemeClr val="accent4"/>
                </a:solidFill>
              </a:rPr>
              <a:t>Dúvidas</a:t>
            </a:r>
            <a:r>
              <a:rPr b="1" i="0" lang="en" sz="2400" u="none" cap="none" strike="noStrike">
                <a:solidFill>
                  <a:schemeClr val="accent4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?</a:t>
            </a:r>
            <a:endParaRPr b="1" i="0" sz="2400" u="none" cap="none" strike="noStrike">
              <a:solidFill>
                <a:schemeClr val="accent4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None/>
            </a:pPr>
            <a:r>
              <a:rPr lang="en"/>
              <a:t>Acesse</a:t>
            </a:r>
            <a:r>
              <a:rPr b="0" i="0" lang="en" sz="2400" u="none" cap="none" strike="noStrik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:</a:t>
            </a:r>
            <a:endParaRPr b="0" i="0" sz="2400" u="none" cap="none" strike="noStrike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Youtube</a:t>
            </a:r>
            <a:r>
              <a:rPr lang="en"/>
              <a:t>/user/aiedonline</a:t>
            </a:r>
            <a:endParaRPr b="0" i="0" sz="2400" u="none" cap="none" strike="noStrike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1273" name="Google Shape;1273;p2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74" name="Google Shape;1274;p23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1275" name="Google Shape;1275;p23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32156"/>
                  </a:srgbClr>
                </a:gs>
                <a:gs pos="100000">
                  <a:srgbClr val="00FFEE">
                    <a:alpha val="3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rotWithShape="0" algn="bl">
                <a:schemeClr val="lt1">
                  <a:alpha val="5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7" name="Google Shape;1277;p23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1278" name="Google Shape;1278;p2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986b420fa1_0_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Referência</a:t>
            </a:r>
            <a:endParaRPr/>
          </a:p>
        </p:txBody>
      </p:sp>
      <p:sp>
        <p:nvSpPr>
          <p:cNvPr id="1285" name="Google Shape;1285;g986b420fa1_0_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TANENBAUM</a:t>
            </a: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, A. S</a:t>
            </a:r>
            <a:r>
              <a:rPr lang="en"/>
              <a:t>. – Redes de Computadores – 5ª Ed.,Pearson, 2011.</a:t>
            </a:r>
            <a:endParaRPr sz="2400"/>
          </a:p>
        </p:txBody>
      </p:sp>
      <p:sp>
        <p:nvSpPr>
          <p:cNvPr id="1286" name="Google Shape;1286;g986b420fa1_0_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86b420fa1_0_7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Half-duplex</a:t>
            </a:r>
            <a:endParaRPr/>
          </a:p>
        </p:txBody>
      </p:sp>
      <p:sp>
        <p:nvSpPr>
          <p:cNvPr id="318" name="Google Shape;318;g986b420fa1_0_7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g986b420fa1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525" y="1329551"/>
            <a:ext cx="3448725" cy="11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986b420fa1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638" y="2621976"/>
            <a:ext cx="3448725" cy="11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986b420fa1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100" y="3907676"/>
            <a:ext cx="3448725" cy="113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g986b420fa1_0_74"/>
          <p:cNvCxnSpPr/>
          <p:nvPr/>
        </p:nvCxnSpPr>
        <p:spPr>
          <a:xfrm>
            <a:off x="2212975" y="1917925"/>
            <a:ext cx="9723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g986b420fa1_0_74"/>
          <p:cNvCxnSpPr/>
          <p:nvPr/>
        </p:nvCxnSpPr>
        <p:spPr>
          <a:xfrm flipH="1">
            <a:off x="6343900" y="4459500"/>
            <a:ext cx="9120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24" name="Google Shape;324;g986b420fa1_0_74"/>
          <p:cNvGrpSpPr/>
          <p:nvPr/>
        </p:nvGrpSpPr>
        <p:grpSpPr>
          <a:xfrm>
            <a:off x="4405713" y="3022528"/>
            <a:ext cx="332670" cy="332670"/>
            <a:chOff x="6649150" y="309350"/>
            <a:chExt cx="395800" cy="395800"/>
          </a:xfrm>
        </p:grpSpPr>
        <p:sp>
          <p:nvSpPr>
            <p:cNvPr id="325" name="Google Shape;325;g986b420fa1_0_74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986b420fa1_0_74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986b420fa1_0_74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g986b420fa1_0_74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986b420fa1_0_74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986b420fa1_0_74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986b420fa1_0_74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986b420fa1_0_74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986b420fa1_0_74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986b420fa1_0_74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986b420fa1_0_74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986b420fa1_0_74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986b420fa1_0_74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986b420fa1_0_74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986b420fa1_0_74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986b420fa1_0_74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986b420fa1_0_74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986b420fa1_0_74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986b420fa1_0_74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986b420fa1_0_74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986b420fa1_0_74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986b420fa1_0_74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986b420fa1_0_74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86b420fa1_0_5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Full-duplex</a:t>
            </a:r>
            <a:endParaRPr/>
          </a:p>
        </p:txBody>
      </p:sp>
      <p:sp>
        <p:nvSpPr>
          <p:cNvPr id="353" name="Google Shape;353;g986b420fa1_0_59"/>
          <p:cNvSpPr txBox="1"/>
          <p:nvPr>
            <p:ph idx="1" type="body"/>
          </p:nvPr>
        </p:nvSpPr>
        <p:spPr>
          <a:xfrm>
            <a:off x="1207850" y="1430149"/>
            <a:ext cx="6728400" cy="98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Dois canais são criados em um meio, cada canal os dados possuem somente um sentido.</a:t>
            </a:r>
            <a:endParaRPr sz="2400"/>
          </a:p>
        </p:txBody>
      </p:sp>
      <p:sp>
        <p:nvSpPr>
          <p:cNvPr id="354" name="Google Shape;354;g986b420fa1_0_5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g986b420fa1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463" y="2274950"/>
            <a:ext cx="5876925" cy="1962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"/>
          <p:cNvSpPr txBox="1"/>
          <p:nvPr>
            <p:ph idx="1" type="body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/>
              <a:t>O que é?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None/>
            </a:pPr>
            <a:r>
              <a:rPr lang="en"/>
              <a:t>Uma </a:t>
            </a:r>
            <a:r>
              <a:rPr lang="en"/>
              <a:t>auto negociação</a:t>
            </a:r>
            <a:r>
              <a:rPr lang="en"/>
              <a:t> entre elementos na comunicação utilizado para definir se utilizará </a:t>
            </a:r>
            <a:r>
              <a:rPr b="1" lang="en">
                <a:solidFill>
                  <a:srgbClr val="E69138"/>
                </a:solidFill>
                <a:latin typeface="Inria Sans"/>
                <a:ea typeface="Inria Sans"/>
                <a:cs typeface="Inria Sans"/>
                <a:sym typeface="Inria Sans"/>
              </a:rPr>
              <a:t>half-duplex</a:t>
            </a:r>
            <a:r>
              <a:rPr lang="en"/>
              <a:t> ou </a:t>
            </a:r>
            <a:r>
              <a:rPr b="1" lang="en">
                <a:solidFill>
                  <a:srgbClr val="E69138"/>
                </a:solidFill>
                <a:latin typeface="Inria Sans"/>
                <a:ea typeface="Inria Sans"/>
                <a:cs typeface="Inria Sans"/>
                <a:sym typeface="Inria Sans"/>
              </a:rPr>
              <a:t>full-duplex</a:t>
            </a:r>
            <a:r>
              <a:rPr lang="en"/>
              <a:t>.</a:t>
            </a:r>
            <a:endParaRPr/>
          </a:p>
        </p:txBody>
      </p:sp>
      <p:sp>
        <p:nvSpPr>
          <p:cNvPr id="361" name="Google Shape;361;p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Auto Negociação</a:t>
            </a:r>
            <a:r>
              <a:rPr lang="en"/>
              <a:t> da Ethernet </a:t>
            </a:r>
            <a:endParaRPr/>
          </a:p>
        </p:txBody>
      </p:sp>
      <p:sp>
        <p:nvSpPr>
          <p:cNvPr id="362" name="Google Shape;362;p8"/>
          <p:cNvSpPr txBox="1"/>
          <p:nvPr>
            <p:ph idx="2" type="body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/>
              <a:t>Colisão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None/>
            </a:pPr>
            <a:r>
              <a:rPr lang="en"/>
              <a:t>É natural que o uso do </a:t>
            </a:r>
            <a:r>
              <a:rPr b="1" lang="en">
                <a:solidFill>
                  <a:srgbClr val="E69138"/>
                </a:solidFill>
                <a:latin typeface="Inria Sans"/>
                <a:ea typeface="Inria Sans"/>
                <a:cs typeface="Inria Sans"/>
                <a:sym typeface="Inria Sans"/>
              </a:rPr>
              <a:t>full-duplex</a:t>
            </a:r>
            <a:r>
              <a:rPr lang="en"/>
              <a:t> reduz a colisão na comunicação entre dois elementos</a:t>
            </a:r>
            <a:r>
              <a:rPr lang="en"/>
              <a:t>.</a:t>
            </a:r>
            <a:endParaRPr/>
          </a:p>
        </p:txBody>
      </p:sp>
      <p:sp>
        <p:nvSpPr>
          <p:cNvPr id="363" name="Google Shape;363;p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86b420fa1_0_6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Auto Negociação Ethernet</a:t>
            </a:r>
            <a:endParaRPr/>
          </a:p>
        </p:txBody>
      </p:sp>
      <p:sp>
        <p:nvSpPr>
          <p:cNvPr id="369" name="Google Shape;369;g986b420fa1_0_6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g986b420fa1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398050"/>
            <a:ext cx="6034625" cy="3593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86b420fa1_0_11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Troncos e Multiplexação</a:t>
            </a:r>
            <a:endParaRPr/>
          </a:p>
        </p:txBody>
      </p:sp>
      <p:sp>
        <p:nvSpPr>
          <p:cNvPr id="376" name="Google Shape;376;g986b420fa1_0_11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g986b420fa1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359206"/>
            <a:ext cx="6313909" cy="363189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Instruções de uso</a:t>
            </a:r>
            <a:endParaRPr/>
          </a:p>
        </p:txBody>
      </p:sp>
      <p:sp>
        <p:nvSpPr>
          <p:cNvPr id="212" name="Google Shape;212;p2"/>
          <p:cNvSpPr txBox="1"/>
          <p:nvPr>
            <p:ph idx="2" type="body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200"/>
              <a:t>Referências e marcas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Ao longo do texto marcas são exibidas para fins didáticos e toda teoria bem como referências estão no final da apresentação.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13" name="Google Shape;213;p2"/>
          <p:cNvSpPr txBox="1"/>
          <p:nvPr>
            <p:ph idx="1" type="body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Distribuição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Material de livre distribuição para </a:t>
            </a:r>
            <a:r>
              <a:rPr lang="en" sz="1200"/>
              <a:t>visualização</a:t>
            </a:r>
            <a:r>
              <a:rPr lang="en" sz="1200"/>
              <a:t> mas não de edição.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Pode ser usado como material de aprendizagem incluindo ser exibido para </a:t>
            </a:r>
            <a:r>
              <a:rPr lang="en" sz="1200"/>
              <a:t>públicos para fins não comerciais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Caso precise </a:t>
            </a:r>
            <a:r>
              <a:rPr b="1" lang="en" sz="1200"/>
              <a:t>esclarecimentos</a:t>
            </a:r>
            <a:r>
              <a:rPr b="1" lang="en" sz="1200"/>
              <a:t>: wellington.aied@gmail.com</a:t>
            </a:r>
            <a:endParaRPr/>
          </a:p>
        </p:txBody>
      </p:sp>
      <p:sp>
        <p:nvSpPr>
          <p:cNvPr id="214" name="Google Shape;214;p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938b2ab6d_0_1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Alocação estática de canais</a:t>
            </a:r>
            <a:endParaRPr/>
          </a:p>
        </p:txBody>
      </p:sp>
      <p:sp>
        <p:nvSpPr>
          <p:cNvPr id="383" name="Google Shape;383;g9938b2ab6d_0_15"/>
          <p:cNvSpPr txBox="1"/>
          <p:nvPr>
            <p:ph idx="1" type="body"/>
          </p:nvPr>
        </p:nvSpPr>
        <p:spPr>
          <a:xfrm>
            <a:off x="1207850" y="1430149"/>
            <a:ext cx="6728400" cy="98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maneira tradicional de alocar um único canal, como um tronco telefônico, entre vários usuários concorrentes é dividir sua capacidade usando um dos esquemas de multiplexação: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b="1" lang="en">
                <a:solidFill>
                  <a:srgbClr val="E69138"/>
                </a:solidFill>
                <a:latin typeface="Inria Sans"/>
                <a:ea typeface="Inria Sans"/>
                <a:cs typeface="Inria Sans"/>
                <a:sym typeface="Inria Sans"/>
              </a:rPr>
              <a:t>FDM</a:t>
            </a:r>
            <a:r>
              <a:rPr lang="en"/>
              <a:t> (Frequency Division Multiplexing)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b="1" lang="en">
                <a:solidFill>
                  <a:srgbClr val="E69138"/>
                </a:solidFill>
                <a:latin typeface="Inria Sans"/>
                <a:ea typeface="Inria Sans"/>
                <a:cs typeface="Inria Sans"/>
                <a:sym typeface="Inria Sans"/>
              </a:rPr>
              <a:t>TDM</a:t>
            </a:r>
            <a:r>
              <a:rPr lang="en"/>
              <a:t> (Time Division Multiplexing)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9938b2ab6d_0_1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86b420fa1_0_12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Frequency Division Multiplexing</a:t>
            </a:r>
            <a:endParaRPr/>
          </a:p>
        </p:txBody>
      </p:sp>
      <p:sp>
        <p:nvSpPr>
          <p:cNvPr id="390" name="Google Shape;390;g986b420fa1_0_123"/>
          <p:cNvSpPr txBox="1"/>
          <p:nvPr>
            <p:ph idx="1" type="body"/>
          </p:nvPr>
        </p:nvSpPr>
        <p:spPr>
          <a:xfrm>
            <a:off x="1207850" y="1430149"/>
            <a:ext cx="6728400" cy="98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existem N usuários, a largura de banda é dividida em N partes do mesmo tamanho, e a cada usuário será atribuída uma parte.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986b420fa1_0_12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g986b420fa1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800" y="3091099"/>
            <a:ext cx="3582470" cy="24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6b420fa1_0_13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Frequency Division Multiplexing</a:t>
            </a:r>
            <a:endParaRPr/>
          </a:p>
        </p:txBody>
      </p:sp>
      <p:sp>
        <p:nvSpPr>
          <p:cNvPr id="398" name="Google Shape;398;g986b420fa1_0_131"/>
          <p:cNvSpPr txBox="1"/>
          <p:nvPr>
            <p:ph idx="1" type="body"/>
          </p:nvPr>
        </p:nvSpPr>
        <p:spPr>
          <a:xfrm>
            <a:off x="1207850" y="1430149"/>
            <a:ext cx="6728400" cy="98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o espectro for dividido em N regiões, e menos de N usuá­rios estiverem interessados em estabelecer comunicação no momento, uma grande parte de espectro valioso será desperdiçada.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986b420fa1_0_13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0" name="Google Shape;400;g986b420fa1_0_131"/>
          <p:cNvGrpSpPr/>
          <p:nvPr/>
        </p:nvGrpSpPr>
        <p:grpSpPr>
          <a:xfrm>
            <a:off x="3910345" y="3332397"/>
            <a:ext cx="894028" cy="881696"/>
            <a:chOff x="1951075" y="2333250"/>
            <a:chExt cx="381200" cy="381175"/>
          </a:xfrm>
        </p:grpSpPr>
        <p:sp>
          <p:nvSpPr>
            <p:cNvPr id="401" name="Google Shape;401;g986b420fa1_0_131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986b420fa1_0_131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986b420fa1_0_131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986b420fa1_0_131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86b420fa1_0_14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Frequency Division Multiplexing</a:t>
            </a:r>
            <a:endParaRPr/>
          </a:p>
        </p:txBody>
      </p:sp>
      <p:sp>
        <p:nvSpPr>
          <p:cNvPr id="410" name="Google Shape;410;g986b420fa1_0_144"/>
          <p:cNvSpPr txBox="1"/>
          <p:nvPr>
            <p:ph idx="1" type="body"/>
          </p:nvPr>
        </p:nvSpPr>
        <p:spPr>
          <a:xfrm>
            <a:off x="1207850" y="1430149"/>
            <a:ext cx="6728400" cy="98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mais de N usuários quiserem se comunicar, alguns deles terão o acesso negado por falta de largura de banda, mesmo que alguns dos usuários aos quais uma banda de frequência foi alocada raramente transmitam ou recebam dados.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986b420fa1_0_14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2" name="Google Shape;412;g986b420fa1_0_144"/>
          <p:cNvGrpSpPr/>
          <p:nvPr/>
        </p:nvGrpSpPr>
        <p:grpSpPr>
          <a:xfrm>
            <a:off x="3910345" y="3789597"/>
            <a:ext cx="894028" cy="881696"/>
            <a:chOff x="1951075" y="2333250"/>
            <a:chExt cx="381200" cy="381175"/>
          </a:xfrm>
        </p:grpSpPr>
        <p:sp>
          <p:nvSpPr>
            <p:cNvPr id="413" name="Google Shape;413;g986b420fa1_0_144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986b420fa1_0_144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986b420fa1_0_144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986b420fa1_0_144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860e9e5ff_0_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Alocação dinâmica de canais</a:t>
            </a:r>
            <a:endParaRPr/>
          </a:p>
        </p:txBody>
      </p:sp>
      <p:sp>
        <p:nvSpPr>
          <p:cNvPr id="422" name="Google Shape;422;g9860e9e5ff_0_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Existem cinco premissas fundamentais: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Tráfego</a:t>
            </a:r>
            <a:r>
              <a:rPr lang="en"/>
              <a:t> independente: N estações são independentes e geram quadros, cada quadro quando transmitido a estação que está transmitindo se bloqueia;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Premissa de canal único: Em um canal todas as estações são potenciais transmissores;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9860e9e5ff_0_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860e9e5ff_0_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Alocação dinâmica de canais</a:t>
            </a:r>
            <a:endParaRPr/>
          </a:p>
        </p:txBody>
      </p:sp>
      <p:sp>
        <p:nvSpPr>
          <p:cNvPr id="429" name="Google Shape;429;g9860e9e5ff_0_8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Colisões observáveis: Toda estação poderá detectar a colisão no canal;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Tempo contínuo ou Segmentado:tempo contínuo a transmissão pode começar a qualquer instante, o tempo também pode ser segmentado;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Detecção(ou não) de portadora: A estação detecta se o canal está em uso antes de utilizá-lo;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9860e9e5ff_0_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860e9e5ff_0_1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Protocolo de Acesso Múltiplo: ALOHA</a:t>
            </a:r>
            <a:endParaRPr/>
          </a:p>
        </p:txBody>
      </p:sp>
      <p:sp>
        <p:nvSpPr>
          <p:cNvPr id="436" name="Google Shape;436;g9860e9e5ff_0_14"/>
          <p:cNvSpPr txBox="1"/>
          <p:nvPr>
            <p:ph idx="1" type="body"/>
          </p:nvPr>
        </p:nvSpPr>
        <p:spPr>
          <a:xfrm>
            <a:off x="1207850" y="1430149"/>
            <a:ext cx="6728400" cy="98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  <a:latin typeface="Inria Sans"/>
                <a:ea typeface="Inria Sans"/>
                <a:cs typeface="Inria Sans"/>
                <a:sym typeface="Inria Sans"/>
              </a:rPr>
              <a:t>Problema:</a:t>
            </a:r>
            <a:endParaRPr b="1">
              <a:solidFill>
                <a:srgbClr val="E69138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um ambiente adverso de múltiplas ilhas os pesquisadores da Universidade do Havaí buscam soluções para conectar as ilhas ao computador de Honolulu, </a:t>
            </a:r>
            <a:r>
              <a:rPr lang="en">
                <a:solidFill>
                  <a:srgbClr val="F6B26B"/>
                </a:solidFill>
              </a:rPr>
              <a:t>isso na década de 70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9860e9e5ff_0_1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8f6514b95_0_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Protocolo de Acesso Múltiplo: ALOHA</a:t>
            </a:r>
            <a:endParaRPr/>
          </a:p>
        </p:txBody>
      </p:sp>
      <p:sp>
        <p:nvSpPr>
          <p:cNvPr id="443" name="Google Shape;443;g98f6514b95_0_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g98f6514b9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475" y="1359206"/>
            <a:ext cx="5086243" cy="363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8f6514b95_0_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Protocolo de Acesso Múltiplo: ALOHA</a:t>
            </a:r>
            <a:endParaRPr/>
          </a:p>
        </p:txBody>
      </p:sp>
      <p:sp>
        <p:nvSpPr>
          <p:cNvPr id="450" name="Google Shape;450;g98f6514b95_0_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1" name="Google Shape;451;g98f6514b9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800" y="1359206"/>
            <a:ext cx="4667494" cy="363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9860e9e5ff_0_2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Protocolo de Acesso Múltiplo: ALOHA</a:t>
            </a:r>
            <a:endParaRPr/>
          </a:p>
        </p:txBody>
      </p:sp>
      <p:sp>
        <p:nvSpPr>
          <p:cNvPr id="457" name="Google Shape;457;g9860e9e5ff_0_27"/>
          <p:cNvSpPr txBox="1"/>
          <p:nvPr>
            <p:ph idx="1" type="body"/>
          </p:nvPr>
        </p:nvSpPr>
        <p:spPr>
          <a:xfrm>
            <a:off x="1207850" y="1430149"/>
            <a:ext cx="6728400" cy="98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  <a:latin typeface="Inria Sans"/>
                <a:ea typeface="Inria Sans"/>
                <a:cs typeface="Inria Sans"/>
                <a:sym typeface="Inria Sans"/>
              </a:rPr>
              <a:t>Solução:</a:t>
            </a:r>
            <a:endParaRPr b="1">
              <a:solidFill>
                <a:srgbClr val="E69138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A solução encontrada foi o uso de Rádios de curta distância;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Todos os usuários utilizando o mesmo canal upstream;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Usuarios emitem sempre que </a:t>
            </a:r>
            <a:r>
              <a:rPr lang="en"/>
              <a:t>tiverem</a:t>
            </a:r>
            <a:r>
              <a:rPr lang="en"/>
              <a:t> dados para emitir (contínuo);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9860e9e5ff_0_2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"/>
          <p:cNvSpPr txBox="1"/>
          <p:nvPr>
            <p:ph idx="4294967295" type="ctrTitle"/>
          </p:nvPr>
        </p:nvSpPr>
        <p:spPr>
          <a:xfrm>
            <a:off x="803875" y="1050000"/>
            <a:ext cx="3675000" cy="970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</a:pPr>
            <a:r>
              <a:rPr lang="en" sz="7200"/>
              <a:t>Olá,</a:t>
            </a:r>
            <a:endParaRPr b="0" i="0" sz="7200" u="none" cap="none" strike="noStrike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20" name="Google Shape;220;p3"/>
          <p:cNvSpPr txBox="1"/>
          <p:nvPr>
            <p:ph idx="4294967295" type="subTitle"/>
          </p:nvPr>
        </p:nvSpPr>
        <p:spPr>
          <a:xfrm>
            <a:off x="803875" y="1984150"/>
            <a:ext cx="3755700" cy="2109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None/>
            </a:pPr>
            <a:r>
              <a:rPr b="1" lang="en" sz="2000">
                <a:solidFill>
                  <a:schemeClr val="accent4"/>
                </a:solidFill>
              </a:rPr>
              <a:t>Wellington Pinto de Oliveira</a:t>
            </a:r>
            <a:endParaRPr b="1" i="0" sz="2000" u="none" cap="none" strike="noStrike">
              <a:solidFill>
                <a:schemeClr val="accent4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Subcamada MAC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youtube.com/user/ainedonline</a:t>
            </a:r>
            <a:endParaRPr sz="2000"/>
          </a:p>
        </p:txBody>
      </p:sp>
      <p:sp>
        <p:nvSpPr>
          <p:cNvPr id="221" name="Google Shape;221;p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3"/>
          <p:cNvPicPr preferRelativeResize="0"/>
          <p:nvPr/>
        </p:nvPicPr>
        <p:blipFill rotWithShape="1">
          <a:blip r:embed="rId3">
            <a:alphaModFix/>
          </a:blip>
          <a:srcRect b="0" l="6256" r="6247" t="0"/>
          <a:stretch/>
        </p:blipFill>
        <p:spPr>
          <a:xfrm>
            <a:off x="4616700" y="1096175"/>
            <a:ext cx="3442800" cy="2951100"/>
          </a:xfrm>
          <a:prstGeom prst="hexagon">
            <a:avLst>
              <a:gd fmla="val 25093" name="adj"/>
              <a:gd fmla="val 115470" name="vf"/>
            </a:avLst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57188" rotWithShape="0" algn="bl" dir="5400000" dist="76200">
              <a:schemeClr val="lt1">
                <a:alpha val="49803"/>
              </a:scheme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9860e9e5ff_0_3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Protocolo de Acesso Múltiplo: ALOHA</a:t>
            </a:r>
            <a:endParaRPr/>
          </a:p>
        </p:txBody>
      </p:sp>
      <p:sp>
        <p:nvSpPr>
          <p:cNvPr id="464" name="Google Shape;464;g9860e9e5ff_0_34"/>
          <p:cNvSpPr txBox="1"/>
          <p:nvPr>
            <p:ph idx="1" type="body"/>
          </p:nvPr>
        </p:nvSpPr>
        <p:spPr>
          <a:xfrm>
            <a:off x="1207850" y="1430149"/>
            <a:ext cx="6728400" cy="98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Para que uma estação soubesse de possíveis </a:t>
            </a:r>
            <a:r>
              <a:rPr lang="en"/>
              <a:t>colisões</a:t>
            </a:r>
            <a:r>
              <a:rPr lang="en"/>
              <a:t>, a </a:t>
            </a:r>
            <a:r>
              <a:rPr lang="en"/>
              <a:t>estação</a:t>
            </a:r>
            <a:r>
              <a:rPr lang="en"/>
              <a:t> central </a:t>
            </a:r>
            <a:r>
              <a:rPr lang="en"/>
              <a:t>envia</a:t>
            </a:r>
            <a:r>
              <a:rPr lang="en"/>
              <a:t> o sinal de volta para todas as estações;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Se quadro destruído, aguarda Aleatórios segundos e retransmitem, cenário este que é classificado como cenário de disputa;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9860e9e5ff_0_3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860e9e5ff_0_4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Protocolo de Acesso Múltiplo: ALOHA</a:t>
            </a:r>
            <a:endParaRPr/>
          </a:p>
        </p:txBody>
      </p:sp>
      <p:sp>
        <p:nvSpPr>
          <p:cNvPr id="471" name="Google Shape;471;g9860e9e5ff_0_4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g9860e9e5ff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362174"/>
            <a:ext cx="6392051" cy="3223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373f13c0e_0_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Protocolo de Acesso Múltiplo: Slotted ALOHA</a:t>
            </a:r>
            <a:endParaRPr sz="2700"/>
          </a:p>
        </p:txBody>
      </p:sp>
      <p:sp>
        <p:nvSpPr>
          <p:cNvPr id="478" name="Google Shape;478;g5373f13c0e_0_8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 idéia de tempo contínuo é deixada de lado e o tempo foi dividido em slots com intervalos discretos;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Há um controle sobre o slot de cada usuário, para isso entre os slots são criados tempos de espera;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Com o advento do slot com a carga que se transmitia o tempo foi reduzido pela metade;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479" name="Google Shape;479;g5373f13c0e_0_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86b420fa1_0_2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Protocolo de Acesso Múltiplo: Slotted ALOHA</a:t>
            </a:r>
            <a:endParaRPr sz="2700"/>
          </a:p>
        </p:txBody>
      </p:sp>
      <p:sp>
        <p:nvSpPr>
          <p:cNvPr id="485" name="Google Shape;485;g986b420fa1_0_2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g986b420fa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338300"/>
            <a:ext cx="5522764" cy="32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96b2cf696b_0_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Protocolo de Acesso Múltiplo: Slotted ALOHA</a:t>
            </a:r>
            <a:endParaRPr sz="2700"/>
          </a:p>
        </p:txBody>
      </p:sp>
      <p:sp>
        <p:nvSpPr>
          <p:cNvPr id="492" name="Google Shape;492;g96b2cf696b_0_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g96b2cf696b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303498"/>
            <a:ext cx="6901246" cy="32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6b2cf696b_0_9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"/>
              <a:t>Sabia que o ALOHA foi esquecido por anos e só foi realmente aplicado com a o advento da Internet por cabeamento</a:t>
            </a:r>
            <a:r>
              <a:rPr lang="en"/>
              <a:t>?</a:t>
            </a:r>
            <a:endParaRPr/>
          </a:p>
        </p:txBody>
      </p:sp>
      <p:sp>
        <p:nvSpPr>
          <p:cNvPr id="499" name="Google Shape;499;g96b2cf696b_0_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373f13c0e_0_22"/>
          <p:cNvSpPr txBox="1"/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/>
              <a:t>PROTOCOLOS COM COLISÃO</a:t>
            </a:r>
            <a:endParaRPr sz="4400"/>
          </a:p>
        </p:txBody>
      </p:sp>
      <p:sp>
        <p:nvSpPr>
          <p:cNvPr id="505" name="Google Shape;505;g5373f13c0e_0_22"/>
          <p:cNvSpPr txBox="1"/>
          <p:nvPr>
            <p:ph idx="1" type="subTitle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"/>
              <a:t>Uma subcamada que controla o meio</a:t>
            </a:r>
            <a:endParaRPr/>
          </a:p>
        </p:txBody>
      </p:sp>
      <p:sp>
        <p:nvSpPr>
          <p:cNvPr id="506" name="Google Shape;506;g5373f13c0e_0_22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i="0" sz="1400" u="none" cap="none" strike="noStrike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860e9e5ff_0_4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300"/>
              <a:t>Protocolos de acesso múltiplo com detecção de portadora</a:t>
            </a:r>
            <a:endParaRPr sz="2300"/>
          </a:p>
        </p:txBody>
      </p:sp>
      <p:sp>
        <p:nvSpPr>
          <p:cNvPr id="512" name="Google Shape;512;g9860e9e5ff_0_49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eu transmito sem compreender as outras estações é natural que haja colisões;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É possível escutar o canal e compreender se o canal está em uso (detecção de portadora);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513" name="Google Shape;513;g9860e9e5ff_0_4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373f13c0e_0_1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 1-persistente</a:t>
            </a:r>
            <a:endParaRPr sz="2700"/>
          </a:p>
        </p:txBody>
      </p:sp>
      <p:sp>
        <p:nvSpPr>
          <p:cNvPr id="519" name="Google Shape;519;g5373f13c0e_0_1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Quando uma estação tem dados a transmitir, primeiro ela escuta o canal para ver se mais alguém está transmitindo no momento;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o canal estiver desocupado, as estações enviam seus dados. 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520" name="Google Shape;520;g5373f13c0e_0_1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373f13c0e_0_3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 1-persistente</a:t>
            </a:r>
            <a:endParaRPr sz="2700"/>
          </a:p>
        </p:txBody>
      </p:sp>
      <p:sp>
        <p:nvSpPr>
          <p:cNvPr id="526" name="Google Shape;526;g5373f13c0e_0_3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Caso contrário, se o canal estiver ocupado, a estação espera até que ele fique desocupado. Então, a estação transmite um quadro;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ocorrer uma colisão, a estação espera um intervalo de tempo aleatório e começa tudo de novo;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527" name="Google Shape;527;g5373f13c0e_0_3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"/>
          <p:cNvSpPr txBox="1"/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Acesso ao Meio</a:t>
            </a:r>
            <a:endParaRPr/>
          </a:p>
        </p:txBody>
      </p:sp>
      <p:sp>
        <p:nvSpPr>
          <p:cNvPr id="228" name="Google Shape;228;p4"/>
          <p:cNvSpPr txBox="1"/>
          <p:nvPr>
            <p:ph idx="1" type="subTitle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"/>
              <a:t>Uma subcamada que controla o meio</a:t>
            </a:r>
            <a:endParaRPr/>
          </a:p>
        </p:txBody>
      </p:sp>
      <p:sp>
        <p:nvSpPr>
          <p:cNvPr id="229" name="Google Shape;229;p4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 i="0" sz="1400" u="none" cap="none" strike="noStrike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373f13c0e_0_4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Problemas CSMA 1-persistente</a:t>
            </a:r>
            <a:endParaRPr sz="2700"/>
          </a:p>
        </p:txBody>
      </p:sp>
      <p:sp>
        <p:nvSpPr>
          <p:cNvPr id="533" name="Google Shape;533;g5373f13c0e_0_45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Múltiplos equipamentos esperam o término da comunicação que já ocorre e estas então começam a transmitir ao mesmo tempo;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Equipamentos possui um slot de tempo inferior ao da detecção de portadora, ou seja, </a:t>
            </a:r>
            <a:r>
              <a:rPr lang="en" sz="2300"/>
              <a:t>múltiplos</a:t>
            </a:r>
            <a:r>
              <a:rPr lang="en" sz="2300"/>
              <a:t> equipamentos podem entrar em </a:t>
            </a:r>
            <a:r>
              <a:rPr lang="en" sz="2300"/>
              <a:t>transmissão</a:t>
            </a:r>
            <a:r>
              <a:rPr lang="en" sz="2300"/>
              <a:t> pois a onda de um não chegou até a outra estação (tempo de propagação no canal);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534" name="Google Shape;534;g5373f13c0e_0_4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938b2ab6d_0_2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 1-persistente</a:t>
            </a:r>
            <a:endParaRPr sz="2700"/>
          </a:p>
        </p:txBody>
      </p:sp>
      <p:sp>
        <p:nvSpPr>
          <p:cNvPr id="540" name="Google Shape;540;g9938b2ab6d_0_29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Pensando na persistência das estações pelo canal, é melhor se trabalhar com quadros pequenos ou grandes?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541" name="Google Shape;541;g9938b2ab6d_0_2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373f13c0e_0_3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 não persistente</a:t>
            </a:r>
            <a:endParaRPr sz="2700"/>
          </a:p>
        </p:txBody>
      </p:sp>
      <p:sp>
        <p:nvSpPr>
          <p:cNvPr id="547" name="Google Shape;547;g5373f13c0e_0_37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Menos ávido pelo canal, escuta o canal e tendo uma portadora então espera um tempo aleatório e em seguida repete o processo;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548" name="Google Shape;548;g5373f13c0e_0_3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938b2ab6d_0_3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 não persistente</a:t>
            </a:r>
            <a:endParaRPr sz="2700"/>
          </a:p>
        </p:txBody>
      </p:sp>
      <p:sp>
        <p:nvSpPr>
          <p:cNvPr id="554" name="Google Shape;554;g9938b2ab6d_0_35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Veja que é possível que uma estação nunca tenha o canal pois sempre acorda em um momento que uma outra estação está transmitindo.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555" name="Google Shape;555;g9938b2ab6d_0_3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373f13c0e_0_5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 p-persistente (slot)</a:t>
            </a:r>
            <a:endParaRPr sz="2700"/>
          </a:p>
        </p:txBody>
      </p:sp>
      <p:sp>
        <p:nvSpPr>
          <p:cNvPr id="561" name="Google Shape;561;g5373f13c0e_0_53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Quando está pronta para transmitir, a estação escuta o canal;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ele estiver desocupado, a estação transmite com uma probabilidade p (vai criar este número por algoritmos). Se a probabilidade q = 1 - p for alta então, haverá um adiamento até o próximo slot.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562" name="Google Shape;562;g5373f13c0e_0_5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373f13c0e_0_6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 p-persistente (slot)</a:t>
            </a:r>
            <a:endParaRPr sz="2700"/>
          </a:p>
        </p:txBody>
      </p:sp>
      <p:sp>
        <p:nvSpPr>
          <p:cNvPr id="568" name="Google Shape;568;g5373f13c0e_0_6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Esse processo se repete até o quadro ser transmitido ou até que outra estação tenha iniciado uma transmissão.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569" name="Google Shape;569;g5373f13c0e_0_6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373f13c0e_0_73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"/>
              <a:t>Você sabia que o padrão IEEE 802.11 usa uma melhoria do CSMA p-persistente?</a:t>
            </a:r>
            <a:endParaRPr/>
          </a:p>
        </p:txBody>
      </p:sp>
      <p:sp>
        <p:nvSpPr>
          <p:cNvPr id="575" name="Google Shape;575;g5373f13c0e_0_7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373f13c0e_0_6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 com detecção de colisões CD</a:t>
            </a:r>
            <a:endParaRPr sz="2700"/>
          </a:p>
        </p:txBody>
      </p:sp>
      <p:sp>
        <p:nvSpPr>
          <p:cNvPr id="581" name="Google Shape;581;g5373f13c0e_0_67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 estação deve escutar o canal enquanto está transmitindo.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o sinal que ela lê de volta for diferente do sinal que está enviando, ela saberá que está havendo uma colisão.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582" name="Google Shape;582;g5373f13c0e_0_6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373f13c0e_0_8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 com detecção de colisões CD</a:t>
            </a:r>
            <a:endParaRPr sz="2700"/>
          </a:p>
        </p:txBody>
      </p:sp>
      <p:sp>
        <p:nvSpPr>
          <p:cNvPr id="588" name="Google Shape;588;g5373f13c0e_0_8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Quando uma estação termina a transmissão de seu quadro, qualquer outra estação que tenha um quadro a ser enviado pode transmiti-lo.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uma estação detecta uma colisão, ela cancela sua transmissão (na hora), espera um intervalo aleatório e, em seguida, tenta novamente;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589" name="Google Shape;589;g5373f13c0e_0_8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373f13c0e_0_8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 com detecção de colisões CD</a:t>
            </a:r>
            <a:endParaRPr sz="2700"/>
          </a:p>
        </p:txBody>
      </p:sp>
      <p:sp>
        <p:nvSpPr>
          <p:cNvPr id="595" name="Google Shape;595;g5373f13c0e_0_8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g5373f13c0e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025" y="1604968"/>
            <a:ext cx="7258050" cy="1933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 txBox="1"/>
          <p:nvPr>
            <p:ph type="title"/>
          </p:nvPr>
        </p:nvSpPr>
        <p:spPr>
          <a:xfrm>
            <a:off x="1207850" y="855500"/>
            <a:ext cx="360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IEEE 802</a:t>
            </a:r>
            <a:endParaRPr sz="3000"/>
          </a:p>
        </p:txBody>
      </p:sp>
      <p:sp>
        <p:nvSpPr>
          <p:cNvPr id="235" name="Google Shape;235;p10"/>
          <p:cNvSpPr txBox="1"/>
          <p:nvPr>
            <p:ph idx="1" type="body"/>
          </p:nvPr>
        </p:nvSpPr>
        <p:spPr>
          <a:xfrm>
            <a:off x="1207850" y="1989075"/>
            <a:ext cx="3608400" cy="2060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"/>
              <a:t>Conjunto de padrões definidos como </a:t>
            </a: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IEEE 802</a:t>
            </a:r>
            <a:r>
              <a:rPr lang="en"/>
              <a:t> são protocolos de camadas </a:t>
            </a:r>
            <a:r>
              <a:rPr lang="en"/>
              <a:t>física</a:t>
            </a:r>
            <a:r>
              <a:rPr lang="en"/>
              <a:t> e enlace largamente adotados pelas LANs e algumas redes MANs. </a:t>
            </a:r>
            <a:endParaRPr/>
          </a:p>
        </p:txBody>
      </p:sp>
      <p:sp>
        <p:nvSpPr>
          <p:cNvPr id="236" name="Google Shape;236;p1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10"/>
          <p:cNvPicPr preferRelativeResize="0"/>
          <p:nvPr/>
        </p:nvPicPr>
        <p:blipFill rotWithShape="1">
          <a:blip r:embed="rId3">
            <a:alphaModFix/>
          </a:blip>
          <a:srcRect b="1531" l="0" r="0" t="1541"/>
          <a:stretch/>
        </p:blipFill>
        <p:spPr>
          <a:xfrm>
            <a:off x="5082600" y="767525"/>
            <a:ext cx="4209600" cy="3608400"/>
          </a:xfrm>
          <a:prstGeom prst="hexagon">
            <a:avLst>
              <a:gd fmla="val 25093" name="adj"/>
              <a:gd fmla="val 115470" name="vf"/>
            </a:avLst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57188" rotWithShape="0" algn="bl" dir="5400000" dist="76200">
              <a:schemeClr val="lt1">
                <a:alpha val="49803"/>
              </a:scheme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373f13c0e_0_9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Dúvida?</a:t>
            </a:r>
            <a:endParaRPr sz="2700"/>
          </a:p>
        </p:txBody>
      </p:sp>
      <p:sp>
        <p:nvSpPr>
          <p:cNvPr id="602" name="Google Shape;602;g5373f13c0e_0_94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Suponha que duas estações comecem uma transmissão no instante exato t</a:t>
            </a:r>
            <a:r>
              <a:rPr lang="en" sz="1000"/>
              <a:t>0</a:t>
            </a:r>
            <a:r>
              <a:rPr lang="en" sz="2300"/>
              <a:t> . 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Quanto tempo elas levarão para perceber que houve uma colisão?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603" name="Google Shape;603;g5373f13c0e_0_9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373f13c0e_0_10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Resposta</a:t>
            </a:r>
            <a:endParaRPr sz="2700"/>
          </a:p>
        </p:txBody>
      </p:sp>
      <p:sp>
        <p:nvSpPr>
          <p:cNvPr id="609" name="Google Shape;609;g5373f13c0e_0_102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 tempo mínimo para a detecção de uma colisão é apenas o tempo que o sinal leva para se propagar de uma estação até a outra.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610" name="Google Shape;610;g5373f13c0e_0_10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373f13c0e_0_110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"/>
              <a:t>Em um cabo coaxial de 1 km de comprimento, τ ≈ 5μs</a:t>
            </a:r>
            <a:endParaRPr/>
          </a:p>
        </p:txBody>
      </p:sp>
      <p:sp>
        <p:nvSpPr>
          <p:cNvPr id="616" name="Google Shape;616;g5373f13c0e_0_11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373f13c0e_0_11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Problema CSMA/CD</a:t>
            </a:r>
            <a:endParaRPr sz="2700"/>
          </a:p>
        </p:txBody>
      </p:sp>
      <p:sp>
        <p:nvSpPr>
          <p:cNvPr id="622" name="Google Shape;622;g5373f13c0e_0_11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As colisões não só reduzem a largura de banda, mas também tornam variável o tempo para transmitir um quadro, o que não é bom para um tráfego em tempo real.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623" name="Google Shape;623;g5373f13c0e_0_11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373f13c0e_0_124"/>
          <p:cNvSpPr txBox="1"/>
          <p:nvPr>
            <p:ph type="ctrTitle"/>
          </p:nvPr>
        </p:nvSpPr>
        <p:spPr>
          <a:xfrm>
            <a:off x="1823925" y="2844769"/>
            <a:ext cx="6634200" cy="608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/>
              <a:t>PROTOCOLOS LIVRES DE  COLISÃO</a:t>
            </a:r>
            <a:endParaRPr sz="4400"/>
          </a:p>
        </p:txBody>
      </p:sp>
      <p:sp>
        <p:nvSpPr>
          <p:cNvPr id="629" name="Google Shape;629;g5373f13c0e_0_124"/>
          <p:cNvSpPr txBox="1"/>
          <p:nvPr>
            <p:ph idx="1" type="subTitle"/>
          </p:nvPr>
        </p:nvSpPr>
        <p:spPr>
          <a:xfrm>
            <a:off x="1823925" y="3664390"/>
            <a:ext cx="6634200" cy="386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"/>
              <a:t>Uma subcamada que controla o meio</a:t>
            </a:r>
            <a:endParaRPr/>
          </a:p>
        </p:txBody>
      </p:sp>
      <p:sp>
        <p:nvSpPr>
          <p:cNvPr id="630" name="Google Shape;630;g5373f13c0e_0_124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i="0" sz="1400" u="none" cap="none" strike="noStrike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373f13c0e_0_13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 protocolo bit - map</a:t>
            </a:r>
            <a:endParaRPr sz="2700"/>
          </a:p>
        </p:txBody>
      </p:sp>
      <p:sp>
        <p:nvSpPr>
          <p:cNvPr id="636" name="Google Shape;636;g5373f13c0e_0_13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Cada período de disputa consiste em exatamente N slots;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tiver um quadro para transmitir, a estação 0 envia um bit 1 durante o slot número zero. 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300"/>
              <a:t>Nenhuma outra estação poderá transmitir durante esse slot.</a:t>
            </a:r>
            <a:endParaRPr sz="2300"/>
          </a:p>
        </p:txBody>
      </p:sp>
      <p:sp>
        <p:nvSpPr>
          <p:cNvPr id="637" name="Google Shape;637;g5373f13c0e_0_13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373f13c0e_0_14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 protocolo bit - map</a:t>
            </a:r>
            <a:endParaRPr sz="2700"/>
          </a:p>
        </p:txBody>
      </p:sp>
      <p:sp>
        <p:nvSpPr>
          <p:cNvPr id="643" name="Google Shape;643;g5373f13c0e_0_14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g5373f13c0e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13" y="1909768"/>
            <a:ext cx="6886575" cy="13239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373f13c0e_0_13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Passagem de tokens</a:t>
            </a:r>
            <a:endParaRPr sz="2700"/>
          </a:p>
        </p:txBody>
      </p:sp>
      <p:sp>
        <p:nvSpPr>
          <p:cNvPr id="650" name="Google Shape;650;g5373f13c0e_0_138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Em uma ordem predefinida, passar uma pequena mensagem, chamada token ou sinal,de uma estação para a seguinte, na mesma ordem predefinida;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uma estação tem um quadro na fila para transmissão quando recebe o token, ela pode enviar esse quadro antes de passar o token para a próxima estação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651" name="Google Shape;651;g5373f13c0e_0_13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373f13c0e_0_153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"/>
              <a:t>Token ring, a topologia da rede em anel é usada para definir a ordem em que as estações transmitem</a:t>
            </a:r>
            <a:endParaRPr/>
          </a:p>
        </p:txBody>
      </p:sp>
      <p:sp>
        <p:nvSpPr>
          <p:cNvPr id="657" name="Google Shape;657;g5373f13c0e_0_15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373f13c0e_0_15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Passagem de tokens</a:t>
            </a:r>
            <a:endParaRPr sz="2700"/>
          </a:p>
        </p:txBody>
      </p:sp>
      <p:sp>
        <p:nvSpPr>
          <p:cNvPr id="663" name="Google Shape;663;g5373f13c0e_0_15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4" name="Google Shape;664;g5373f13c0e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275" y="1376325"/>
            <a:ext cx="5043451" cy="32094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938b2ab6d_0_0"/>
          <p:cNvSpPr txBox="1"/>
          <p:nvPr>
            <p:ph type="title"/>
          </p:nvPr>
        </p:nvSpPr>
        <p:spPr>
          <a:xfrm>
            <a:off x="1207850" y="855500"/>
            <a:ext cx="360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IEEE 802</a:t>
            </a:r>
            <a:endParaRPr sz="3000"/>
          </a:p>
        </p:txBody>
      </p:sp>
      <p:sp>
        <p:nvSpPr>
          <p:cNvPr id="243" name="Google Shape;243;g9938b2ab6d_0_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g9938b2ab6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480650"/>
            <a:ext cx="7096125" cy="31051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373f13c0e_0_16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Contagem regressiva binária</a:t>
            </a:r>
            <a:endParaRPr sz="2700"/>
          </a:p>
        </p:txBody>
      </p:sp>
      <p:sp>
        <p:nvSpPr>
          <p:cNvPr id="670" name="Google Shape;670;g5373f13c0e_0_16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Uma estação que queira usar o canal transmite seu endereço como uma sequência de bits binários, começando com o bit de alta ordem.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Supomos que todos os endereços têm o mesmo tamanho.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Os bits de cada posição de endereço das diferentes estações passam juntos por uma operação OR booleana pelo canal quando são enviados ao mesmo tempo.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671" name="Google Shape;671;g5373f13c0e_0_16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373f13c0e_0_17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Contagem regressiva binária</a:t>
            </a:r>
            <a:endParaRPr sz="2700"/>
          </a:p>
        </p:txBody>
      </p:sp>
      <p:sp>
        <p:nvSpPr>
          <p:cNvPr id="677" name="Google Shape;677;g5373f13c0e_0_174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Para evitar conflitos, é necessário que seja aplicada uma regra de arbitragem: assim que uma estação percebe que um bit de alta ordem que em seu endereço era 0 foi sobrescrito por um bit 1, ela desiste.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678" name="Google Shape;678;g5373f13c0e_0_17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373f13c0e_0_18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Contagem regressiva binária</a:t>
            </a:r>
            <a:endParaRPr sz="2700"/>
          </a:p>
        </p:txBody>
      </p:sp>
      <p:sp>
        <p:nvSpPr>
          <p:cNvPr id="684" name="Google Shape;684;g5373f13c0e_0_18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300"/>
              <a:t>Exemplo: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4 estaçoes 0010, 0100, 1001 e 1010 disputam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As estações </a:t>
            </a:r>
            <a:r>
              <a:rPr lang="en" sz="2300"/>
              <a:t>transmitem</a:t>
            </a:r>
            <a:r>
              <a:rPr lang="en" sz="2300"/>
              <a:t> 0, 0, 1 e 1;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As estações 0010 e 0100 abdicam do canal;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As estações 1001 e 1010 prosseguem;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Como o próximo bit é 0 em ambas, então ambas prosseguem;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O próximo bit é 1 em 1010 e portanto essa vence;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85" name="Google Shape;685;g5373f13c0e_0_18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373f13c0e_0_20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Contagem regressiva binária</a:t>
            </a:r>
            <a:endParaRPr sz="2700"/>
          </a:p>
        </p:txBody>
      </p:sp>
      <p:sp>
        <p:nvSpPr>
          <p:cNvPr id="691" name="Google Shape;691;g5373f13c0e_0_20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2" name="Google Shape;692;g5373f13c0e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988" y="1556856"/>
            <a:ext cx="4048125" cy="30289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373f13c0e_0_187"/>
          <p:cNvSpPr txBox="1"/>
          <p:nvPr>
            <p:ph type="ctrTitle"/>
          </p:nvPr>
        </p:nvSpPr>
        <p:spPr>
          <a:xfrm>
            <a:off x="1823925" y="2844769"/>
            <a:ext cx="6634200" cy="608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/>
              <a:t>PROTOCOLOS DE DISPUTA LIMITADA</a:t>
            </a:r>
            <a:endParaRPr sz="4400"/>
          </a:p>
        </p:txBody>
      </p:sp>
      <p:sp>
        <p:nvSpPr>
          <p:cNvPr id="698" name="Google Shape;698;g5373f13c0e_0_187"/>
          <p:cNvSpPr txBox="1"/>
          <p:nvPr>
            <p:ph idx="1" type="subTitle"/>
          </p:nvPr>
        </p:nvSpPr>
        <p:spPr>
          <a:xfrm>
            <a:off x="1823925" y="3664390"/>
            <a:ext cx="6634200" cy="386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"/>
              <a:t>Uma subcamada que controla o meio</a:t>
            </a:r>
            <a:endParaRPr/>
          </a:p>
        </p:txBody>
      </p:sp>
      <p:sp>
        <p:nvSpPr>
          <p:cNvPr id="699" name="Google Shape;699;g5373f13c0e_0_187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i="0" sz="1400" u="none" cap="none" strike="noStrike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373f13c0e_0_20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 protocolo adaptativo tree walk</a:t>
            </a:r>
            <a:endParaRPr sz="2700"/>
          </a:p>
        </p:txBody>
      </p:sp>
      <p:sp>
        <p:nvSpPr>
          <p:cNvPr id="705" name="Google Shape;705;g5373f13c0e_0_20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No primeiro slot de disputa que segue uma transmissão de quadro bem-sucedida, o slot 0, todas as estações têm permissão para tentar acessar o canal.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uma delas conseguir, muito bem.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706" name="Google Shape;706;g5373f13c0e_0_20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373f13c0e_0_19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 protocolo adaptativo tree walk</a:t>
            </a:r>
            <a:endParaRPr sz="2700"/>
          </a:p>
        </p:txBody>
      </p:sp>
      <p:sp>
        <p:nvSpPr>
          <p:cNvPr id="712" name="Google Shape;712;g5373f13c0e_0_193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ocorrer uma colisão, durante o slot 1, apenas as estações que estiverem sob o nó 2 da árvore poderão disputar o canal.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uma delas se apoderar do canal, o slot seguinte ao quadro ficará reservado para as estações do nó 3.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713" name="Google Shape;713;g5373f13c0e_0_19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373f13c0e_0_21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 protocolo adaptativo tree walk</a:t>
            </a:r>
            <a:endParaRPr sz="2700"/>
          </a:p>
        </p:txBody>
      </p:sp>
      <p:sp>
        <p:nvSpPr>
          <p:cNvPr id="719" name="Google Shape;719;g5373f13c0e_0_21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0" name="Google Shape;720;g5373f13c0e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349324"/>
            <a:ext cx="5962539" cy="32364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373f13c0e_0_221"/>
          <p:cNvSpPr txBox="1"/>
          <p:nvPr>
            <p:ph type="ctrTitle"/>
          </p:nvPr>
        </p:nvSpPr>
        <p:spPr>
          <a:xfrm>
            <a:off x="1823925" y="2267544"/>
            <a:ext cx="6634200" cy="608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/>
              <a:t>Protocolos de LAN s sem fios</a:t>
            </a:r>
            <a:endParaRPr sz="4400"/>
          </a:p>
        </p:txBody>
      </p:sp>
      <p:sp>
        <p:nvSpPr>
          <p:cNvPr id="726" name="Google Shape;726;g5373f13c0e_0_221"/>
          <p:cNvSpPr txBox="1"/>
          <p:nvPr>
            <p:ph idx="1" type="subTitle"/>
          </p:nvPr>
        </p:nvSpPr>
        <p:spPr>
          <a:xfrm>
            <a:off x="1823925" y="2953415"/>
            <a:ext cx="6634200" cy="386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"/>
              <a:t>Uma subcamada que controla o meio</a:t>
            </a:r>
            <a:endParaRPr/>
          </a:p>
        </p:txBody>
      </p:sp>
      <p:sp>
        <p:nvSpPr>
          <p:cNvPr id="727" name="Google Shape;727;g5373f13c0e_0_221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i="0" sz="1400" u="none" cap="none" strike="noStrike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373f13c0e_0_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Protocolos de LANs sem fios</a:t>
            </a:r>
            <a:endParaRPr sz="2700"/>
          </a:p>
        </p:txBody>
      </p:sp>
      <p:sp>
        <p:nvSpPr>
          <p:cNvPr id="733" name="Google Shape;733;g5373f13c0e_0_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4" name="Google Shape;734;g5373f13c0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938" y="1359206"/>
            <a:ext cx="6902137" cy="363189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"/>
              <a:t>Você sabia que padrão IEEE </a:t>
            </a:r>
            <a:r>
              <a:rPr b="1" lang="en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802</a:t>
            </a:r>
            <a:r>
              <a:rPr lang="en"/>
              <a:t> tem este nome pois foi registrado em Fevereiro de 1980?</a:t>
            </a:r>
            <a:endParaRPr/>
          </a:p>
        </p:txBody>
      </p:sp>
      <p:sp>
        <p:nvSpPr>
          <p:cNvPr id="250" name="Google Shape;250;p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5373f13c0e_0_22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Protocolos de LAN sem fios</a:t>
            </a:r>
            <a:endParaRPr sz="2700"/>
          </a:p>
        </p:txBody>
      </p:sp>
      <p:sp>
        <p:nvSpPr>
          <p:cNvPr id="740" name="Google Shape;740;g5373f13c0e_0_228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Equipamentos podem conversar por meio de rádio, conforme visto no capítulo de camada física;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a estação é fixa é chamada de estação base;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Se não existe estação fixa chamados de rede ad-hoc</a:t>
            </a:r>
            <a:r>
              <a:rPr lang="en" sz="2300"/>
              <a:t>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741" name="Google Shape;741;g5373f13c0e_0_22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373f13c0e_0_25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Protocolos de LAN sem fios</a:t>
            </a:r>
            <a:endParaRPr sz="2700"/>
          </a:p>
        </p:txBody>
      </p:sp>
      <p:sp>
        <p:nvSpPr>
          <p:cNvPr id="747" name="Google Shape;747;g5373f13c0e_0_25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8" name="Google Shape;748;g5373f13c0e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00" y="1283727"/>
            <a:ext cx="3304500" cy="23131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9" name="Google Shape;749;g5373f13c0e_0_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050" y="1283726"/>
            <a:ext cx="3084200" cy="23131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373f13c0e_0_26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Protocolos de LAN sem fios</a:t>
            </a:r>
            <a:endParaRPr sz="2700"/>
          </a:p>
        </p:txBody>
      </p:sp>
      <p:sp>
        <p:nvSpPr>
          <p:cNvPr id="755" name="Google Shape;755;g5373f13c0e_0_262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Uso comum para LANs sem fio: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Múltiplos pontos de acesso em um edifício;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Uma rede doméstica;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Um concentrador para IoT;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Uma rede de longa distância para disponibilizar serviços;</a:t>
            </a:r>
            <a:br>
              <a:rPr lang="en" sz="2300"/>
            </a:b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756" name="Google Shape;756;g5373f13c0e_0_26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373f13c0e_0_26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Protocolos de LAN sem fios</a:t>
            </a:r>
            <a:endParaRPr sz="2700"/>
          </a:p>
        </p:txBody>
      </p:sp>
      <p:sp>
        <p:nvSpPr>
          <p:cNvPr id="762" name="Google Shape;762;g5373f13c0e_0_26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3" name="Google Shape;763;g5373f13c0e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00" y="1400962"/>
            <a:ext cx="8937800" cy="234157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99532d2d3a_0_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RTS/CTS</a:t>
            </a:r>
            <a:endParaRPr sz="2700"/>
          </a:p>
        </p:txBody>
      </p:sp>
      <p:sp>
        <p:nvSpPr>
          <p:cNvPr id="769" name="Google Shape;769;g99532d2d3a_0_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Trata-se de um modelo de solicitação de envio de requisição, onde na imagem acima </a:t>
            </a: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A</a:t>
            </a:r>
            <a:r>
              <a:rPr lang="en" sz="2300"/>
              <a:t> inicia a comunicação fazendo uma requisição de envio de dados RTS;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B</a:t>
            </a:r>
            <a:r>
              <a:rPr lang="en" sz="2300"/>
              <a:t> naturalmente responde com uma liberação de envio CTS;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300"/>
            </a:b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770" name="Google Shape;770;g99532d2d3a_0_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373f13c0e_0_27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Protocolos de LAN sem fios</a:t>
            </a:r>
            <a:endParaRPr sz="2700"/>
          </a:p>
        </p:txBody>
      </p:sp>
      <p:sp>
        <p:nvSpPr>
          <p:cNvPr id="776" name="Google Shape;776;g5373f13c0e_0_277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Pense no problema em (a) usando CSMA</a:t>
            </a:r>
            <a:r>
              <a:rPr lang="en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O alcance de A vai até B;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O alcance de C vai até B;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A não detecta que C está transmitindo;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Ambos se comunicam com B e há colisão na região de B;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E69138"/>
                </a:solidFill>
                <a:latin typeface="Inria Sans"/>
                <a:ea typeface="Inria Sans"/>
                <a:cs typeface="Inria Sans"/>
                <a:sym typeface="Inria Sans"/>
              </a:rPr>
              <a:t>Problema da estação oculta em (a)</a:t>
            </a:r>
            <a:br>
              <a:rPr lang="en" sz="2300"/>
            </a:b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777" name="Google Shape;777;g5373f13c0e_0_27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373f13c0e_0_28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Protocolos de LAN sem fios</a:t>
            </a:r>
            <a:endParaRPr sz="2700"/>
          </a:p>
        </p:txBody>
      </p:sp>
      <p:sp>
        <p:nvSpPr>
          <p:cNvPr id="783" name="Google Shape;783;g5373f13c0e_0_284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Pense no problema em (b) usando CSMA: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B envia sinal para A;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Ao mesmo tempo C envia para D;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B e C geram uma região de má qualidade;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E69138"/>
                </a:solidFill>
                <a:latin typeface="Inria Sans"/>
                <a:ea typeface="Inria Sans"/>
                <a:cs typeface="Inria Sans"/>
                <a:sym typeface="Inria Sans"/>
              </a:rPr>
              <a:t>Problema da estação exposta em (b)</a:t>
            </a:r>
            <a:br>
              <a:rPr lang="en" sz="2300"/>
            </a:b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784" name="Google Shape;784;g5373f13c0e_0_28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373f13c0e_0_24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MACA (Multiple Access with Collision Avoidance)</a:t>
            </a:r>
            <a:endParaRPr sz="2700"/>
          </a:p>
        </p:txBody>
      </p:sp>
      <p:sp>
        <p:nvSpPr>
          <p:cNvPr id="790" name="Google Shape;790;g5373f13c0e_0_24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Fazer com que o transmissor estimule o receptor a liberar um quadro curto como saída, de modo que as estações vizinhas possam detectar essa transmissão e evitar transmitir enquanto o quadro de dados (grande) estiver sendo recebido.</a:t>
            </a:r>
            <a:r>
              <a:rPr lang="en" sz="2300"/>
              <a:t>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791" name="Google Shape;791;g5373f13c0e_0_24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373f13c0e_0_29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MACA (Multiple Access with Collision Avoidance)</a:t>
            </a:r>
            <a:endParaRPr sz="2700"/>
          </a:p>
        </p:txBody>
      </p:sp>
      <p:sp>
        <p:nvSpPr>
          <p:cNvPr id="797" name="Google Shape;797;g5373f13c0e_0_29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8" name="Google Shape;798;g5373f13c0e_0_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623531"/>
            <a:ext cx="6800850" cy="29622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373f13c0e_0_30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MACA (Multiple Access with Collision Avoidance)</a:t>
            </a:r>
            <a:endParaRPr sz="2700"/>
          </a:p>
        </p:txBody>
      </p:sp>
      <p:sp>
        <p:nvSpPr>
          <p:cNvPr id="804" name="Google Shape;804;g5373f13c0e_0_30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Em (a) A está enviando um quadro para B com dados;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Em (b) B está enviando um pequeno quadro de confirmação para C, veja que agora D fica sabendo da comunicação entre A-&gt;B.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805" name="Google Shape;805;g5373f13c0e_0_30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Enlaces</a:t>
            </a:r>
            <a:endParaRPr/>
          </a:p>
        </p:txBody>
      </p:sp>
      <p:sp>
        <p:nvSpPr>
          <p:cNvPr id="256" name="Google Shape;256;p24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enlaces de rede podem ser divididos em duas ca-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tegorias: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⬥"/>
            </a:pPr>
            <a:r>
              <a:rPr lang="en"/>
              <a:t>Conexão ponto a ponto;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⬥"/>
            </a:pPr>
            <a:r>
              <a:rPr lang="en"/>
              <a:t>Conexão por Broadcast;</a:t>
            </a:r>
            <a:endParaRPr sz="2400"/>
          </a:p>
        </p:txBody>
      </p:sp>
      <p:sp>
        <p:nvSpPr>
          <p:cNvPr id="257" name="Google Shape;257;p2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995015d741_0_51"/>
          <p:cNvSpPr txBox="1"/>
          <p:nvPr>
            <p:ph type="ctrTitle"/>
          </p:nvPr>
        </p:nvSpPr>
        <p:spPr>
          <a:xfrm>
            <a:off x="1823925" y="2267544"/>
            <a:ext cx="6634200" cy="608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/>
              <a:t>Ethernet</a:t>
            </a:r>
            <a:endParaRPr sz="4400"/>
          </a:p>
        </p:txBody>
      </p:sp>
      <p:sp>
        <p:nvSpPr>
          <p:cNvPr id="811" name="Google Shape;811;g995015d741_0_51"/>
          <p:cNvSpPr txBox="1"/>
          <p:nvPr>
            <p:ph idx="1" type="subTitle"/>
          </p:nvPr>
        </p:nvSpPr>
        <p:spPr>
          <a:xfrm>
            <a:off x="1823925" y="2953415"/>
            <a:ext cx="6634200" cy="386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"/>
              <a:t>Uma subcamada que controla o meio</a:t>
            </a:r>
            <a:endParaRPr/>
          </a:p>
        </p:txBody>
      </p:sp>
      <p:sp>
        <p:nvSpPr>
          <p:cNvPr id="812" name="Google Shape;812;g995015d741_0_51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i="0" sz="1400" u="none" cap="none" strike="noStrike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373f13c0e_0_24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Ethernet</a:t>
            </a:r>
            <a:endParaRPr sz="2700"/>
          </a:p>
        </p:txBody>
      </p:sp>
      <p:sp>
        <p:nvSpPr>
          <p:cNvPr id="818" name="Google Shape;818;g5373f13c0e_0_24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Existem</a:t>
            </a:r>
            <a:r>
              <a:rPr lang="en" sz="2300"/>
              <a:t> 2 tipos de Ethernet;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Ethernet Clássica;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⬥"/>
            </a:pPr>
            <a:r>
              <a:rPr lang="en" sz="2300"/>
              <a:t>Ethernet comutada;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819" name="Google Shape;819;g5373f13c0e_0_24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5373f13c0e_0_31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Ethernet Clássica</a:t>
            </a:r>
            <a:endParaRPr sz="2700"/>
          </a:p>
        </p:txBody>
      </p:sp>
      <p:sp>
        <p:nvSpPr>
          <p:cNvPr id="825" name="Google Shape;825;g5373f13c0e_0_319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Desenvolvida dentro da Xerox</a:t>
            </a:r>
            <a:r>
              <a:rPr lang="en" sz="2300"/>
              <a:t>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Primeira implementação em 1978 com um cabo coaxial grosso;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 padrão de Ethernet (1978) já foi registrado com 10Mb/s em canal único;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826" name="Google Shape;826;g5373f13c0e_0_31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5373f13c0e_0_313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"/>
              <a:t>Metcaffe e Boggs chamaram o sistema de </a:t>
            </a:r>
            <a:r>
              <a:rPr b="1" lang="en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Ether</a:t>
            </a: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net</a:t>
            </a:r>
            <a:r>
              <a:rPr lang="en"/>
              <a:t>, fazendo referência ao éter transmissor de luz (do inglês luminiferous ether)</a:t>
            </a:r>
            <a:endParaRPr/>
          </a:p>
        </p:txBody>
      </p:sp>
      <p:sp>
        <p:nvSpPr>
          <p:cNvPr id="832" name="Google Shape;832;g5373f13c0e_0_31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373f13c0e_0_32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Ethernet Clássica</a:t>
            </a:r>
            <a:endParaRPr sz="2700"/>
          </a:p>
        </p:txBody>
      </p:sp>
      <p:sp>
        <p:nvSpPr>
          <p:cNvPr id="838" name="Google Shape;838;g5373f13c0e_0_32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9" name="Google Shape;839;g5373f13c0e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675" y="1609731"/>
            <a:ext cx="6886575" cy="1924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373f13c0e_0_30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 protocolo da subcamada MAC</a:t>
            </a:r>
            <a:endParaRPr sz="2700"/>
          </a:p>
        </p:txBody>
      </p:sp>
      <p:sp>
        <p:nvSpPr>
          <p:cNvPr id="845" name="Google Shape;845;g5373f13c0e_0_30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Cada quadro começa com um Preâmbulo de 8 bytes;</a:t>
            </a:r>
            <a:endParaRPr sz="2300"/>
          </a:p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Char char="⬥"/>
            </a:pPr>
            <a:r>
              <a:rPr lang="en" sz="2100"/>
              <a:t>A codificação Manchester desse padrão produz uma onda quadrada de 10 MHz por 6,4 ms, a fim de permitir a sincronização entre o clock do receptor e o clock do transmissor.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 quadro contém dois endereços, um para o destino e um para a origem. Cada um deles possui 6 bytes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846" name="Google Shape;846;g5373f13c0e_0_30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5373f13c0e_0_34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 protocolo da subcamada MAC</a:t>
            </a:r>
            <a:endParaRPr sz="2700"/>
          </a:p>
        </p:txBody>
      </p:sp>
      <p:sp>
        <p:nvSpPr>
          <p:cNvPr id="852" name="Google Shape;852;g5373f13c0e_0_34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3" name="Google Shape;853;g5373f13c0e_0_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50" y="1550349"/>
            <a:ext cx="7843600" cy="2383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5373f13c0e_0_36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 protocolo da subcamada MAC</a:t>
            </a:r>
            <a:endParaRPr sz="2700"/>
          </a:p>
        </p:txBody>
      </p:sp>
      <p:sp>
        <p:nvSpPr>
          <p:cNvPr id="859" name="Google Shape;859;g5373f13c0e_0_363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 existência de um mínimo (64 bytes) é decorrência da necessidade de dar tempo do sinal percorrer o meio antes da emissora terminar a transmissão</a:t>
            </a:r>
            <a:r>
              <a:rPr lang="en" sz="2300"/>
              <a:t>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860" name="Google Shape;860;g5373f13c0e_0_36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5373f13c0e_0_37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 protocolo da subcamada MAC</a:t>
            </a:r>
            <a:endParaRPr sz="2700"/>
          </a:p>
        </p:txBody>
      </p:sp>
      <p:sp>
        <p:nvSpPr>
          <p:cNvPr id="866" name="Google Shape;866;g5373f13c0e_0_37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Em 2.500 metros (4 repetidores) o sinal demora 50 microsegundos.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Um canal Ethernet de 10Mb/s </a:t>
            </a:r>
            <a:r>
              <a:rPr lang="en" sz="2300"/>
              <a:t>um bit demora 100 ns, e assim 500 bits é o menor tamanho de quadro que oferece a garantia de funcionar.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Adiciona por segurança +12 bits em preenchimento para garantir 512 bits; 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867" name="Google Shape;867;g5373f13c0e_0_37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373f13c0e_0_35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O protocolo da subcamada MAC</a:t>
            </a:r>
            <a:endParaRPr sz="2700"/>
          </a:p>
        </p:txBody>
      </p:sp>
      <p:sp>
        <p:nvSpPr>
          <p:cNvPr id="873" name="Google Shape;873;g5373f13c0e_0_35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4" name="Google Shape;874;g5373f13c0e_0_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326239"/>
            <a:ext cx="7241176" cy="325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86b420fa1_0_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Exemplos</a:t>
            </a:r>
            <a:endParaRPr/>
          </a:p>
        </p:txBody>
      </p:sp>
      <p:sp>
        <p:nvSpPr>
          <p:cNvPr id="263" name="Google Shape;263;g986b420fa1_0_8"/>
          <p:cNvSpPr txBox="1"/>
          <p:nvPr>
            <p:ph idx="2" type="body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200"/>
              <a:t>Broad cast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Um clássico nas LANs quando falamos em Redes de Computadores pois simplifica a implantação nas </a:t>
            </a:r>
            <a:r>
              <a:rPr lang="en" sz="1200"/>
              <a:t>infraestruturas</a:t>
            </a:r>
            <a:r>
              <a:rPr lang="en" sz="1200"/>
              <a:t> que não são preparadas para cabeamento de redes.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64" name="Google Shape;264;g986b420fa1_0_8"/>
          <p:cNvSpPr txBox="1"/>
          <p:nvPr>
            <p:ph idx="1" type="body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Ponto a ponto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Um clássico em Redes de Computadores, geralmente </a:t>
            </a:r>
            <a:r>
              <a:rPr lang="en" sz="1200"/>
              <a:t>utilizamos</a:t>
            </a:r>
            <a:r>
              <a:rPr lang="en" sz="1200"/>
              <a:t> como meio cabos metálicos e fibras</a:t>
            </a:r>
            <a:r>
              <a:rPr b="1" lang="en" sz="1200"/>
              <a:t>.</a:t>
            </a:r>
            <a:endParaRPr/>
          </a:p>
        </p:txBody>
      </p:sp>
      <p:sp>
        <p:nvSpPr>
          <p:cNvPr id="265" name="Google Shape;265;g986b420fa1_0_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g986b420fa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793" y="2613749"/>
            <a:ext cx="2162950" cy="162284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g986b420fa1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2" y="3352550"/>
            <a:ext cx="712301" cy="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986b420fa1_0_8"/>
          <p:cNvSpPr/>
          <p:nvPr/>
        </p:nvSpPr>
        <p:spPr>
          <a:xfrm>
            <a:off x="4593975" y="2603275"/>
            <a:ext cx="3473700" cy="23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g986b420fa1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244" y="3090351"/>
            <a:ext cx="612270" cy="5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986b420fa1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244" y="4174901"/>
            <a:ext cx="612270" cy="5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986b420fa1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357" y="2704426"/>
            <a:ext cx="612270" cy="5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986b420fa1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344" y="4236601"/>
            <a:ext cx="612270" cy="5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373f13c0e_0_38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CSMA/CD com backoff exponencial binário</a:t>
            </a:r>
            <a:endParaRPr sz="2700"/>
          </a:p>
        </p:txBody>
      </p:sp>
      <p:sp>
        <p:nvSpPr>
          <p:cNvPr id="880" name="Google Shape;880;g5373f13c0e_0_38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1" name="Google Shape;881;g5373f13c0e_0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50" y="1565956"/>
            <a:ext cx="6781800" cy="2543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373f13c0e_0_34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CSMA/CD com backoff exponencial binário</a:t>
            </a:r>
            <a:endParaRPr sz="2700"/>
          </a:p>
        </p:txBody>
      </p:sp>
      <p:sp>
        <p:nvSpPr>
          <p:cNvPr id="887" name="Google Shape;887;g5373f13c0e_0_342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 Ethernet clássica utiliza o algoritmo CSMA/CD 1-persistente;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Depois de uma colisão, o tempo é dividido em slots discretos, cujo comprimento é igual ao pior tempo de propagação da viagem de ida e volta no éter (2t);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As estações então realizam um Random com o máximo de numero de Slots;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888" name="Google Shape;888;g5373f13c0e_0_34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5373f13c0e_0_39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Prática</a:t>
            </a:r>
            <a:endParaRPr sz="2700"/>
          </a:p>
        </p:txBody>
      </p:sp>
      <p:sp>
        <p:nvSpPr>
          <p:cNvPr id="894" name="Google Shape;894;g5373f13c0e_0_392"/>
          <p:cNvSpPr txBox="1"/>
          <p:nvPr>
            <p:ph idx="1" type="body"/>
          </p:nvPr>
        </p:nvSpPr>
        <p:spPr>
          <a:xfrm>
            <a:off x="1207850" y="1430150"/>
            <a:ext cx="77511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Leia até o tópico 4.2.3 e escreva sua </a:t>
            </a: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opnião</a:t>
            </a:r>
            <a:r>
              <a:rPr lang="en" sz="2300"/>
              <a:t>  no formato de resenha 1 lauda sobre: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- CSMA em baixa com poucos pacotes;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- CSMA em carga com muitos pacotes;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- Métodos livres de colisão com poucos pacotes;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- Métodos livres de colisão com muitos pacotes;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Enviar para: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wellington.aied@gmail.com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6B26B"/>
                </a:solidFill>
                <a:latin typeface="Inria Sans"/>
                <a:ea typeface="Inria Sans"/>
                <a:cs typeface="Inria Sans"/>
                <a:sym typeface="Inria Sans"/>
              </a:rPr>
              <a:t>Assunto: Resenha cap 4.2 RA</a:t>
            </a:r>
            <a:endParaRPr b="1" sz="2300">
              <a:solidFill>
                <a:srgbClr val="F6B26B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895" name="Google Shape;895;g5373f13c0e_0_39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5373f13c0e_0_37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Ethernet</a:t>
            </a:r>
            <a:r>
              <a:rPr lang="en" sz="2700">
                <a:solidFill>
                  <a:srgbClr val="F6B26B"/>
                </a:solidFill>
              </a:rPr>
              <a:t> NÃO </a:t>
            </a:r>
            <a:r>
              <a:rPr lang="en" sz="2700"/>
              <a:t>comutada</a:t>
            </a:r>
            <a:endParaRPr sz="2700"/>
          </a:p>
        </p:txBody>
      </p:sp>
      <p:sp>
        <p:nvSpPr>
          <p:cNvPr id="901" name="Google Shape;901;g5373f13c0e_0_377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A Ethernet logo começou a evoluir para longe;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Hubs foram usados, um hub simplesmente conecta todos os fios eletricamente, como se eles fossem únicos;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Cabeamentos já existiam e eram sub-utilizados;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Em um hub, todas as estações estão no mesmo domínio de colisão (</a:t>
            </a:r>
            <a:r>
              <a:rPr lang="en" sz="2300">
                <a:solidFill>
                  <a:srgbClr val="F6B26B"/>
                </a:solidFill>
              </a:rPr>
              <a:t>CSMA/CD</a:t>
            </a:r>
            <a:r>
              <a:rPr lang="en" sz="2300"/>
              <a:t>).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902" name="Google Shape;902;g5373f13c0e_0_37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995015d741_0_1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Uso de Hubs no início da Ethernet</a:t>
            </a:r>
            <a:endParaRPr sz="2700"/>
          </a:p>
        </p:txBody>
      </p:sp>
      <p:sp>
        <p:nvSpPr>
          <p:cNvPr id="908" name="Google Shape;908;g995015d741_0_15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Facilmente utilizado, coloca e funciona</a:t>
            </a:r>
            <a:r>
              <a:rPr lang="en" sz="2300"/>
              <a:t>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Tecnologia barata;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Extremamente rápido;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Com o aumento da rede esta se torna menos eficiente;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 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909" name="Google Shape;909;g995015d741_0_1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95015d741_0_2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Ethernet comutada</a:t>
            </a:r>
            <a:endParaRPr sz="2700"/>
          </a:p>
        </p:txBody>
      </p:sp>
      <p:sp>
        <p:nvSpPr>
          <p:cNvPr id="915" name="Google Shape;915;g995015d741_0_2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Com o advento do Switch vamos ter a </a:t>
            </a:r>
            <a:r>
              <a:rPr b="1" lang="en" sz="2300">
                <a:latin typeface="Inria Sans"/>
                <a:ea typeface="Inria Sans"/>
                <a:cs typeface="Inria Sans"/>
                <a:sym typeface="Inria Sans"/>
              </a:rPr>
              <a:t>Ethernet de quadros comutados</a:t>
            </a:r>
            <a:r>
              <a:rPr lang="en" sz="2300"/>
              <a:t>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 núcleo desse sistema é um switch, que contém uma placa integrada (ou backplane) de alta velocidade que conecta todas as portas virtualmente;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916" name="Google Shape;916;g995015d741_0_2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995015d741_0_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Ethernet </a:t>
            </a:r>
            <a:r>
              <a:rPr lang="en" sz="2700">
                <a:solidFill>
                  <a:srgbClr val="F6B26B"/>
                </a:solidFill>
              </a:rPr>
              <a:t>NÃO</a:t>
            </a:r>
            <a:r>
              <a:rPr lang="en" sz="2700"/>
              <a:t> comutada e a Ethernet Comutada</a:t>
            </a:r>
            <a:endParaRPr sz="2700"/>
          </a:p>
        </p:txBody>
      </p:sp>
      <p:sp>
        <p:nvSpPr>
          <p:cNvPr id="922" name="Google Shape;922;g995015d741_0_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3" name="Google Shape;923;g995015d74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422006"/>
            <a:ext cx="6591300" cy="270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995015d741_0_2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Ethernet Comutada</a:t>
            </a:r>
            <a:endParaRPr sz="2700"/>
          </a:p>
        </p:txBody>
      </p:sp>
      <p:sp>
        <p:nvSpPr>
          <p:cNvPr id="929" name="Google Shape;929;g995015d741_0_2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0" name="Google Shape;930;g995015d74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150" y="1622981"/>
            <a:ext cx="6353175" cy="2066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995015d741_0_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Fast Ethernet</a:t>
            </a:r>
            <a:endParaRPr sz="2700"/>
          </a:p>
        </p:txBody>
      </p:sp>
      <p:sp>
        <p:nvSpPr>
          <p:cNvPr id="936" name="Google Shape;936;g995015d741_0_0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Muitas instalações precisavam de maior largura de banda e tinham diversas LANs de 10 Mbps conectadas por um labirinto de repetidores, hubs e switches;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Em 1992 a IEEE reune comitê 802.3 para discutir um modelo de 100 Mbps e aprovado em 1995 (802.3u);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Basicamente reduzir de 100 ns para 10 ns o tempo de propagação no meio;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937" name="Google Shape;937;g995015d741_0_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995015d741_0_3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471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/>
              <a:t>Fast Ethernet</a:t>
            </a:r>
            <a:endParaRPr sz="2700"/>
          </a:p>
        </p:txBody>
      </p:sp>
      <p:sp>
        <p:nvSpPr>
          <p:cNvPr id="943" name="Google Shape;943;g995015d741_0_3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4" name="Google Shape;944;g995015d741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175" y="1968381"/>
            <a:ext cx="7620000" cy="1304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13A4F36670E64428312E5951326A43C" ma:contentTypeVersion="2" ma:contentTypeDescription="Crie um novo documento." ma:contentTypeScope="" ma:versionID="211523379f0fa77eea5558ae62930586">
  <xsd:schema xmlns:xsd="http://www.w3.org/2001/XMLSchema" xmlns:xs="http://www.w3.org/2001/XMLSchema" xmlns:p="http://schemas.microsoft.com/office/2006/metadata/properties" xmlns:ns2="992b736c-985a-4f8a-9dc8-6a16b959ba5f" targetNamespace="http://schemas.microsoft.com/office/2006/metadata/properties" ma:root="true" ma:fieldsID="10574f1b8997205b9a768b97e8694248" ns2:_="">
    <xsd:import namespace="992b736c-985a-4f8a-9dc8-6a16b959ba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b736c-985a-4f8a-9dc8-6a16b959ba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E64AA9-5B66-4DAA-B0BD-6AB03E6E7E27}"/>
</file>

<file path=customXml/itemProps2.xml><?xml version="1.0" encoding="utf-8"?>
<ds:datastoreItem xmlns:ds="http://schemas.openxmlformats.org/officeDocument/2006/customXml" ds:itemID="{DE4C388F-3882-4CA3-BE77-A409C8B4439C}"/>
</file>

<file path=customXml/itemProps3.xml><?xml version="1.0" encoding="utf-8"?>
<ds:datastoreItem xmlns:ds="http://schemas.openxmlformats.org/officeDocument/2006/customXml" ds:itemID="{771383C6-FEDA-4B1F-9C6A-0841DF80D47C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0x010100913A4F36670E64428312E5951326A43C</vt:lpwstr>
  </property>
</Properties>
</file>